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60" r:id="rId3"/>
    <p:sldId id="361" r:id="rId4"/>
    <p:sldId id="362" r:id="rId5"/>
    <p:sldId id="312" r:id="rId6"/>
    <p:sldId id="298" r:id="rId7"/>
    <p:sldId id="281" r:id="rId8"/>
    <p:sldId id="301" r:id="rId9"/>
    <p:sldId id="304" r:id="rId10"/>
    <p:sldId id="305" r:id="rId11"/>
    <p:sldId id="364" r:id="rId12"/>
    <p:sldId id="366" r:id="rId13"/>
    <p:sldId id="309" r:id="rId14"/>
    <p:sldId id="311" r:id="rId15"/>
    <p:sldId id="316" r:id="rId16"/>
    <p:sldId id="345" r:id="rId17"/>
    <p:sldId id="320" r:id="rId18"/>
    <p:sldId id="321" r:id="rId19"/>
    <p:sldId id="317" r:id="rId20"/>
    <p:sldId id="322" r:id="rId21"/>
    <p:sldId id="313" r:id="rId22"/>
    <p:sldId id="315" r:id="rId23"/>
    <p:sldId id="351" r:id="rId24"/>
    <p:sldId id="352" r:id="rId25"/>
    <p:sldId id="353" r:id="rId26"/>
    <p:sldId id="354" r:id="rId27"/>
    <p:sldId id="357" r:id="rId28"/>
    <p:sldId id="358" r:id="rId29"/>
    <p:sldId id="359" r:id="rId30"/>
    <p:sldId id="356" r:id="rId31"/>
    <p:sldId id="27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0000"/>
    <a:srgbClr val="F0A50E"/>
    <a:srgbClr val="2ABF11"/>
    <a:srgbClr val="5BEE42"/>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6" d="100"/>
          <a:sy n="96" d="100"/>
        </p:scale>
        <p:origin x="198"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realizare</c:v>
                </c:pt>
              </c:strCache>
            </c:strRef>
          </c:tx>
          <c:spPr>
            <a:solidFill>
              <a:schemeClr val="accent1"/>
            </a:solidFill>
          </c:spPr>
          <c:invertIfNegative val="0"/>
          <c:cat>
            <c:strRef>
              <c:f>Sheet1!$A$2:$A$5</c:f>
              <c:strCache>
                <c:ptCount val="4"/>
                <c:pt idx="0">
                  <c:v>Stadiu proiect SIIEASC</c:v>
                </c:pt>
                <c:pt idx="1">
                  <c:v>Achizitie sistem informatic central</c:v>
                </c:pt>
                <c:pt idx="2">
                  <c:v>Achiziții aferente serviciilor de digitizare</c:v>
                </c:pt>
                <c:pt idx="3">
                  <c:v>Achiziție sistem de comunicații, inclusiv echipamente de comunicații</c:v>
                </c:pt>
              </c:strCache>
            </c:strRef>
          </c:cat>
          <c:val>
            <c:numRef>
              <c:f>Sheet1!$B$2:$B$5</c:f>
              <c:numCache>
                <c:formatCode>General</c:formatCode>
                <c:ptCount val="4"/>
                <c:pt idx="0">
                  <c:v>6</c:v>
                </c:pt>
                <c:pt idx="1">
                  <c:v>6</c:v>
                </c:pt>
                <c:pt idx="2">
                  <c:v>6</c:v>
                </c:pt>
                <c:pt idx="3">
                  <c:v>6</c:v>
                </c:pt>
              </c:numCache>
            </c:numRef>
          </c:val>
          <c:extLst xmlns:c16r2="http://schemas.microsoft.com/office/drawing/2015/06/chart">
            <c:ext xmlns:c16="http://schemas.microsoft.com/office/drawing/2014/chart" uri="{C3380CC4-5D6E-409C-BE32-E72D297353CC}">
              <c16:uniqueId val="{00000000-FB65-4866-88A0-F30677F8F530}"/>
            </c:ext>
          </c:extLst>
        </c:ser>
        <c:ser>
          <c:idx val="1"/>
          <c:order val="1"/>
          <c:tx>
            <c:strRef>
              <c:f>Sheet1!$C$1</c:f>
              <c:strCache>
                <c:ptCount val="1"/>
                <c:pt idx="0">
                  <c:v>stadiu actual</c:v>
                </c:pt>
              </c:strCache>
            </c:strRef>
          </c:tx>
          <c:spPr>
            <a:solidFill>
              <a:srgbClr val="7030A0"/>
            </a:solidFill>
          </c:spPr>
          <c:invertIfNegative val="0"/>
          <c:cat>
            <c:strRef>
              <c:f>Sheet1!$A$2:$A$5</c:f>
              <c:strCache>
                <c:ptCount val="4"/>
                <c:pt idx="0">
                  <c:v>Stadiu proiect SIIEASC</c:v>
                </c:pt>
                <c:pt idx="1">
                  <c:v>Achizitie sistem informatic central</c:v>
                </c:pt>
                <c:pt idx="2">
                  <c:v>Achiziții aferente serviciilor de digitizare</c:v>
                </c:pt>
                <c:pt idx="3">
                  <c:v>Achiziție sistem de comunicații, inclusiv echipamente de comunicații</c:v>
                </c:pt>
              </c:strCache>
            </c:strRef>
          </c:cat>
          <c:val>
            <c:numRef>
              <c:f>Sheet1!$C$2:$C$5</c:f>
              <c:numCache>
                <c:formatCode>General</c:formatCode>
                <c:ptCount val="4"/>
                <c:pt idx="0">
                  <c:v>2</c:v>
                </c:pt>
                <c:pt idx="1">
                  <c:v>4.8</c:v>
                </c:pt>
                <c:pt idx="2">
                  <c:v>6</c:v>
                </c:pt>
                <c:pt idx="3">
                  <c:v>6</c:v>
                </c:pt>
              </c:numCache>
            </c:numRef>
          </c:val>
          <c:extLst xmlns:c16r2="http://schemas.microsoft.com/office/drawing/2015/06/chart">
            <c:ext xmlns:c16="http://schemas.microsoft.com/office/drawing/2014/chart" uri="{C3380CC4-5D6E-409C-BE32-E72D297353CC}">
              <c16:uniqueId val="{00000001-FB65-4866-88A0-F30677F8F530}"/>
            </c:ext>
          </c:extLst>
        </c:ser>
        <c:ser>
          <c:idx val="2"/>
          <c:order val="2"/>
          <c:tx>
            <c:strRef>
              <c:f>Sheet1!$D$1</c:f>
              <c:strCache>
                <c:ptCount val="1"/>
                <c:pt idx="0">
                  <c:v>grafic normal</c:v>
                </c:pt>
              </c:strCache>
            </c:strRef>
          </c:tx>
          <c:invertIfNegative val="0"/>
          <c:cat>
            <c:strRef>
              <c:f>Sheet1!$A$2:$A$5</c:f>
              <c:strCache>
                <c:ptCount val="4"/>
                <c:pt idx="0">
                  <c:v>Stadiu proiect SIIEASC</c:v>
                </c:pt>
                <c:pt idx="1">
                  <c:v>Achizitie sistem informatic central</c:v>
                </c:pt>
                <c:pt idx="2">
                  <c:v>Achiziții aferente serviciilor de digitizare</c:v>
                </c:pt>
                <c:pt idx="3">
                  <c:v>Achiziție sistem de comunicații, inclusiv echipamente de comunicații</c:v>
                </c:pt>
              </c:strCache>
            </c:strRef>
          </c:cat>
          <c:val>
            <c:numRef>
              <c:f>Sheet1!$D$2:$D$5</c:f>
              <c:numCache>
                <c:formatCode>General</c:formatCode>
                <c:ptCount val="4"/>
                <c:pt idx="0">
                  <c:v>2</c:v>
                </c:pt>
                <c:pt idx="1">
                  <c:v>5</c:v>
                </c:pt>
                <c:pt idx="2">
                  <c:v>6</c:v>
                </c:pt>
                <c:pt idx="3">
                  <c:v>6</c:v>
                </c:pt>
              </c:numCache>
            </c:numRef>
          </c:val>
          <c:extLst xmlns:c16r2="http://schemas.microsoft.com/office/drawing/2015/06/chart">
            <c:ext xmlns:c16="http://schemas.microsoft.com/office/drawing/2014/chart" uri="{C3380CC4-5D6E-409C-BE32-E72D297353CC}">
              <c16:uniqueId val="{00000002-FB65-4866-88A0-F30677F8F530}"/>
            </c:ext>
          </c:extLst>
        </c:ser>
        <c:dLbls>
          <c:showLegendKey val="0"/>
          <c:showVal val="0"/>
          <c:showCatName val="0"/>
          <c:showSerName val="0"/>
          <c:showPercent val="0"/>
          <c:showBubbleSize val="0"/>
        </c:dLbls>
        <c:gapWidth val="150"/>
        <c:axId val="334064096"/>
        <c:axId val="259537624"/>
      </c:barChart>
      <c:catAx>
        <c:axId val="334064096"/>
        <c:scaling>
          <c:orientation val="minMax"/>
        </c:scaling>
        <c:delete val="0"/>
        <c:axPos val="b"/>
        <c:numFmt formatCode="General" sourceLinked="0"/>
        <c:majorTickMark val="out"/>
        <c:minorTickMark val="none"/>
        <c:tickLblPos val="nextTo"/>
        <c:crossAx val="259537624"/>
        <c:crosses val="autoZero"/>
        <c:auto val="1"/>
        <c:lblAlgn val="ctr"/>
        <c:lblOffset val="100"/>
        <c:noMultiLvlLbl val="0"/>
      </c:catAx>
      <c:valAx>
        <c:axId val="259537624"/>
        <c:scaling>
          <c:logBase val="10"/>
          <c:orientation val="minMax"/>
          <c:max val="6"/>
          <c:min val="1"/>
        </c:scaling>
        <c:delete val="0"/>
        <c:axPos val="l"/>
        <c:majorGridlines/>
        <c:numFmt formatCode="0.00%" sourceLinked="0"/>
        <c:majorTickMark val="out"/>
        <c:minorTickMark val="none"/>
        <c:tickLblPos val="nextTo"/>
        <c:spPr>
          <a:solidFill>
            <a:schemeClr val="accent1"/>
          </a:solidFill>
        </c:spPr>
        <c:crossAx val="334064096"/>
        <c:crosses val="autoZero"/>
        <c:crossBetween val="between"/>
      </c:valAx>
    </c:plotArea>
    <c:legend>
      <c:legendPos val="r"/>
      <c:layout/>
      <c:overlay val="0"/>
    </c:legend>
    <c:plotVisOnly val="1"/>
    <c:dispBlanksAs val="gap"/>
    <c:showDLblsOverMax val="0"/>
  </c:chart>
  <c:spPr>
    <a:solidFill>
      <a:schemeClr val="accent6">
        <a:lumMod val="20000"/>
        <a:lumOff val="80000"/>
      </a:schemeClr>
    </a:solidFill>
    <a:ln>
      <a:solidFill>
        <a:schemeClr val="tx2">
          <a:lumMod val="40000"/>
          <a:lumOff val="60000"/>
        </a:schemeClr>
      </a:solidFill>
    </a:ln>
  </c:spPr>
  <c:txPr>
    <a:bodyPr/>
    <a:lstStyle/>
    <a:p>
      <a:pPr>
        <a:defRPr sz="1800"/>
      </a:pPr>
      <a:endParaRPr lang="ro-R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BD437-7D52-4070-8B90-6CA4E5A646D4}" type="datetimeFigureOut">
              <a:rPr lang="en-US" smtClean="0"/>
              <a:pPr/>
              <a:t>10/24/2019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4F594-24C6-4891-A713-815D36CD929C}" type="slidenum">
              <a:rPr lang="en-US" smtClean="0"/>
              <a:pPr/>
              <a:t>‹#›</a:t>
            </a:fld>
            <a:endParaRPr lang="en-US"/>
          </a:p>
        </p:txBody>
      </p:sp>
    </p:spTree>
    <p:extLst>
      <p:ext uri="{BB962C8B-B14F-4D97-AF65-F5344CB8AC3E}">
        <p14:creationId xmlns:p14="http://schemas.microsoft.com/office/powerpoint/2010/main" val="190085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a:t>
            </a:fld>
            <a:endParaRPr lang="en-US"/>
          </a:p>
        </p:txBody>
      </p:sp>
    </p:spTree>
    <p:extLst>
      <p:ext uri="{BB962C8B-B14F-4D97-AF65-F5344CB8AC3E}">
        <p14:creationId xmlns:p14="http://schemas.microsoft.com/office/powerpoint/2010/main" val="30462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10</a:t>
            </a:fld>
            <a:endParaRPr lang="en-US"/>
          </a:p>
        </p:txBody>
      </p:sp>
    </p:spTree>
    <p:extLst>
      <p:ext uri="{BB962C8B-B14F-4D97-AF65-F5344CB8AC3E}">
        <p14:creationId xmlns:p14="http://schemas.microsoft.com/office/powerpoint/2010/main" val="70225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11</a:t>
            </a:fld>
            <a:endParaRPr lang="en-US"/>
          </a:p>
        </p:txBody>
      </p:sp>
    </p:spTree>
    <p:extLst>
      <p:ext uri="{BB962C8B-B14F-4D97-AF65-F5344CB8AC3E}">
        <p14:creationId xmlns:p14="http://schemas.microsoft.com/office/powerpoint/2010/main" val="400894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12</a:t>
            </a:fld>
            <a:endParaRPr lang="en-US"/>
          </a:p>
        </p:txBody>
      </p:sp>
    </p:spTree>
    <p:extLst>
      <p:ext uri="{BB962C8B-B14F-4D97-AF65-F5344CB8AC3E}">
        <p14:creationId xmlns:p14="http://schemas.microsoft.com/office/powerpoint/2010/main" val="309364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13</a:t>
            </a:fld>
            <a:endParaRPr lang="en-US"/>
          </a:p>
        </p:txBody>
      </p:sp>
    </p:spTree>
    <p:extLst>
      <p:ext uri="{BB962C8B-B14F-4D97-AF65-F5344CB8AC3E}">
        <p14:creationId xmlns:p14="http://schemas.microsoft.com/office/powerpoint/2010/main" val="1940809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14</a:t>
            </a:fld>
            <a:endParaRPr lang="en-US"/>
          </a:p>
        </p:txBody>
      </p:sp>
    </p:spTree>
    <p:extLst>
      <p:ext uri="{BB962C8B-B14F-4D97-AF65-F5344CB8AC3E}">
        <p14:creationId xmlns:p14="http://schemas.microsoft.com/office/powerpoint/2010/main" val="26109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15</a:t>
            </a:fld>
            <a:endParaRPr lang="en-US"/>
          </a:p>
        </p:txBody>
      </p:sp>
    </p:spTree>
    <p:extLst>
      <p:ext uri="{BB962C8B-B14F-4D97-AF65-F5344CB8AC3E}">
        <p14:creationId xmlns:p14="http://schemas.microsoft.com/office/powerpoint/2010/main" val="212055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16</a:t>
            </a:fld>
            <a:endParaRPr lang="en-US"/>
          </a:p>
        </p:txBody>
      </p:sp>
    </p:spTree>
    <p:extLst>
      <p:ext uri="{BB962C8B-B14F-4D97-AF65-F5344CB8AC3E}">
        <p14:creationId xmlns:p14="http://schemas.microsoft.com/office/powerpoint/2010/main" val="212055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17</a:t>
            </a:fld>
            <a:endParaRPr lang="en-US"/>
          </a:p>
        </p:txBody>
      </p:sp>
    </p:spTree>
    <p:extLst>
      <p:ext uri="{BB962C8B-B14F-4D97-AF65-F5344CB8AC3E}">
        <p14:creationId xmlns:p14="http://schemas.microsoft.com/office/powerpoint/2010/main" val="2120559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18</a:t>
            </a:fld>
            <a:endParaRPr lang="en-US"/>
          </a:p>
        </p:txBody>
      </p:sp>
    </p:spTree>
    <p:extLst>
      <p:ext uri="{BB962C8B-B14F-4D97-AF65-F5344CB8AC3E}">
        <p14:creationId xmlns:p14="http://schemas.microsoft.com/office/powerpoint/2010/main" val="212055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19</a:t>
            </a:fld>
            <a:endParaRPr lang="en-US"/>
          </a:p>
        </p:txBody>
      </p:sp>
    </p:spTree>
    <p:extLst>
      <p:ext uri="{BB962C8B-B14F-4D97-AF65-F5344CB8AC3E}">
        <p14:creationId xmlns:p14="http://schemas.microsoft.com/office/powerpoint/2010/main" val="266681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2</a:t>
            </a:fld>
            <a:endParaRPr lang="en-US"/>
          </a:p>
        </p:txBody>
      </p:sp>
    </p:spTree>
    <p:extLst>
      <p:ext uri="{BB962C8B-B14F-4D97-AF65-F5344CB8AC3E}">
        <p14:creationId xmlns:p14="http://schemas.microsoft.com/office/powerpoint/2010/main" val="2649476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20</a:t>
            </a:fld>
            <a:endParaRPr lang="en-US"/>
          </a:p>
        </p:txBody>
      </p:sp>
    </p:spTree>
    <p:extLst>
      <p:ext uri="{BB962C8B-B14F-4D97-AF65-F5344CB8AC3E}">
        <p14:creationId xmlns:p14="http://schemas.microsoft.com/office/powerpoint/2010/main" val="2666812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687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11754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23</a:t>
            </a:fld>
            <a:endParaRPr lang="en-US"/>
          </a:p>
        </p:txBody>
      </p:sp>
    </p:spTree>
    <p:extLst>
      <p:ext uri="{BB962C8B-B14F-4D97-AF65-F5344CB8AC3E}">
        <p14:creationId xmlns:p14="http://schemas.microsoft.com/office/powerpoint/2010/main" val="474832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24</a:t>
            </a:fld>
            <a:endParaRPr lang="en-US"/>
          </a:p>
        </p:txBody>
      </p:sp>
    </p:spTree>
    <p:extLst>
      <p:ext uri="{BB962C8B-B14F-4D97-AF65-F5344CB8AC3E}">
        <p14:creationId xmlns:p14="http://schemas.microsoft.com/office/powerpoint/2010/main" val="474832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25</a:t>
            </a:fld>
            <a:endParaRPr lang="en-US"/>
          </a:p>
        </p:txBody>
      </p:sp>
    </p:spTree>
    <p:extLst>
      <p:ext uri="{BB962C8B-B14F-4D97-AF65-F5344CB8AC3E}">
        <p14:creationId xmlns:p14="http://schemas.microsoft.com/office/powerpoint/2010/main" val="474832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26</a:t>
            </a:fld>
            <a:endParaRPr lang="en-US"/>
          </a:p>
        </p:txBody>
      </p:sp>
    </p:spTree>
    <p:extLst>
      <p:ext uri="{BB962C8B-B14F-4D97-AF65-F5344CB8AC3E}">
        <p14:creationId xmlns:p14="http://schemas.microsoft.com/office/powerpoint/2010/main" val="474832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27</a:t>
            </a:fld>
            <a:endParaRPr lang="en-US"/>
          </a:p>
        </p:txBody>
      </p:sp>
    </p:spTree>
    <p:extLst>
      <p:ext uri="{BB962C8B-B14F-4D97-AF65-F5344CB8AC3E}">
        <p14:creationId xmlns:p14="http://schemas.microsoft.com/office/powerpoint/2010/main" val="474832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28</a:t>
            </a:fld>
            <a:endParaRPr lang="en-US"/>
          </a:p>
        </p:txBody>
      </p:sp>
    </p:spTree>
    <p:extLst>
      <p:ext uri="{BB962C8B-B14F-4D97-AF65-F5344CB8AC3E}">
        <p14:creationId xmlns:p14="http://schemas.microsoft.com/office/powerpoint/2010/main" val="474832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29</a:t>
            </a:fld>
            <a:endParaRPr lang="en-US"/>
          </a:p>
        </p:txBody>
      </p:sp>
    </p:spTree>
    <p:extLst>
      <p:ext uri="{BB962C8B-B14F-4D97-AF65-F5344CB8AC3E}">
        <p14:creationId xmlns:p14="http://schemas.microsoft.com/office/powerpoint/2010/main" val="4748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3</a:t>
            </a:fld>
            <a:endParaRPr lang="en-US"/>
          </a:p>
        </p:txBody>
      </p:sp>
    </p:spTree>
    <p:extLst>
      <p:ext uri="{BB962C8B-B14F-4D97-AF65-F5344CB8AC3E}">
        <p14:creationId xmlns:p14="http://schemas.microsoft.com/office/powerpoint/2010/main" val="1702700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30</a:t>
            </a:fld>
            <a:endParaRPr lang="en-US"/>
          </a:p>
        </p:txBody>
      </p:sp>
    </p:spTree>
    <p:extLst>
      <p:ext uri="{BB962C8B-B14F-4D97-AF65-F5344CB8AC3E}">
        <p14:creationId xmlns:p14="http://schemas.microsoft.com/office/powerpoint/2010/main" val="474832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31</a:t>
            </a:fld>
            <a:endParaRPr lang="en-US"/>
          </a:p>
        </p:txBody>
      </p:sp>
    </p:spTree>
    <p:extLst>
      <p:ext uri="{BB962C8B-B14F-4D97-AF65-F5344CB8AC3E}">
        <p14:creationId xmlns:p14="http://schemas.microsoft.com/office/powerpoint/2010/main" val="47483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4</a:t>
            </a:fld>
            <a:endParaRPr lang="en-US"/>
          </a:p>
        </p:txBody>
      </p:sp>
    </p:spTree>
    <p:extLst>
      <p:ext uri="{BB962C8B-B14F-4D97-AF65-F5344CB8AC3E}">
        <p14:creationId xmlns:p14="http://schemas.microsoft.com/office/powerpoint/2010/main" val="294331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5</a:t>
            </a:fld>
            <a:endParaRPr lang="en-US"/>
          </a:p>
        </p:txBody>
      </p:sp>
    </p:spTree>
    <p:extLst>
      <p:ext uri="{BB962C8B-B14F-4D97-AF65-F5344CB8AC3E}">
        <p14:creationId xmlns:p14="http://schemas.microsoft.com/office/powerpoint/2010/main" val="420301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6</a:t>
            </a:fld>
            <a:endParaRPr lang="en-US"/>
          </a:p>
        </p:txBody>
      </p:sp>
    </p:spTree>
    <p:extLst>
      <p:ext uri="{BB962C8B-B14F-4D97-AF65-F5344CB8AC3E}">
        <p14:creationId xmlns:p14="http://schemas.microsoft.com/office/powerpoint/2010/main" val="185579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7</a:t>
            </a:fld>
            <a:endParaRPr lang="en-US"/>
          </a:p>
        </p:txBody>
      </p:sp>
    </p:spTree>
    <p:extLst>
      <p:ext uri="{BB962C8B-B14F-4D97-AF65-F5344CB8AC3E}">
        <p14:creationId xmlns:p14="http://schemas.microsoft.com/office/powerpoint/2010/main" val="70225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8</a:t>
            </a:fld>
            <a:endParaRPr lang="en-US"/>
          </a:p>
        </p:txBody>
      </p:sp>
    </p:spTree>
    <p:extLst>
      <p:ext uri="{BB962C8B-B14F-4D97-AF65-F5344CB8AC3E}">
        <p14:creationId xmlns:p14="http://schemas.microsoft.com/office/powerpoint/2010/main" val="70225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4F594-24C6-4891-A713-815D36CD929C}" type="slidenum">
              <a:rPr lang="en-US" smtClean="0"/>
              <a:pPr/>
              <a:t>9</a:t>
            </a:fld>
            <a:endParaRPr lang="en-US"/>
          </a:p>
        </p:txBody>
      </p:sp>
    </p:spTree>
    <p:extLst>
      <p:ext uri="{BB962C8B-B14F-4D97-AF65-F5344CB8AC3E}">
        <p14:creationId xmlns:p14="http://schemas.microsoft.com/office/powerpoint/2010/main" val="70225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AC6226-C97E-4C6B-88BE-0577EE19F15B}"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387890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9204D-7B28-478D-B8A3-4BB973DEB7DE}"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362835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96807-2B7D-4708-81CC-303070DB5A5A}"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36066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D6C6AA-65A2-4E6E-8800-36606739D6EF}"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117131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361F1-230E-4360-AAC3-E15052B91DDA}"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4303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3608EA-EF25-451A-94EA-B5358CEED944}" type="datetime1">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139804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A0587F-5725-473B-9A9F-C3CEF31C2D1B}" type="datetime1">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34731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641E70-41D8-4DE6-AD8A-0A5099CA01D6}" type="datetime1">
              <a:rPr lang="en-US" smtClean="0"/>
              <a:pPr/>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366639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6C5A7-5045-49F1-9FC8-DB26DB072803}" type="datetime1">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86554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6E930D-E736-4E3E-A958-4DDF6B630016}" type="datetime1">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407010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D0C50C-BC9B-44D5-B396-5558A19D8A8E}" type="datetime1">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0340-6C55-4B57-B0A2-DE3575630746}" type="slidenum">
              <a:rPr lang="en-US" smtClean="0"/>
              <a:pPr/>
              <a:t>‹#›</a:t>
            </a:fld>
            <a:endParaRPr lang="en-US"/>
          </a:p>
        </p:txBody>
      </p:sp>
    </p:spTree>
    <p:extLst>
      <p:ext uri="{BB962C8B-B14F-4D97-AF65-F5344CB8AC3E}">
        <p14:creationId xmlns:p14="http://schemas.microsoft.com/office/powerpoint/2010/main" val="104342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858ED-64B1-4A05-862F-1484F52363FC}" type="datetime1">
              <a:rPr lang="en-US" smtClean="0"/>
              <a:pPr/>
              <a:t>10/24/2019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F0340-6C55-4B57-B0A2-DE3575630746}" type="slidenum">
              <a:rPr lang="en-US" smtClean="0"/>
              <a:pPr/>
              <a:t>‹#›</a:t>
            </a:fld>
            <a:endParaRPr lang="en-US"/>
          </a:p>
        </p:txBody>
      </p:sp>
    </p:spTree>
    <p:extLst>
      <p:ext uri="{BB962C8B-B14F-4D97-AF65-F5344CB8AC3E}">
        <p14:creationId xmlns:p14="http://schemas.microsoft.com/office/powerpoint/2010/main" val="268585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9.gif"/><Relationship Id="rId3" Type="http://schemas.openxmlformats.org/officeDocument/2006/relationships/image" Target="../media/image15.png"/><Relationship Id="rId7" Type="http://schemas.openxmlformats.org/officeDocument/2006/relationships/image" Target="../media/image4.jpe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17.png"/><Relationship Id="rId5" Type="http://schemas.openxmlformats.org/officeDocument/2006/relationships/image" Target="../media/image2.jpeg"/><Relationship Id="rId1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0.gif"/><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3.jpeg"/><Relationship Id="rId4" Type="http://schemas.openxmlformats.org/officeDocument/2006/relationships/image" Target="../media/image2.jpe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5.png"/><Relationship Id="rId4" Type="http://schemas.openxmlformats.org/officeDocument/2006/relationships/image" Target="../media/image2.jpe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28.jpeg"/><Relationship Id="rId5" Type="http://schemas.openxmlformats.org/officeDocument/2006/relationships/image" Target="../media/image3.jpeg"/><Relationship Id="rId10" Type="http://schemas.openxmlformats.org/officeDocument/2006/relationships/image" Target="../media/image27.jpeg"/><Relationship Id="rId4" Type="http://schemas.openxmlformats.org/officeDocument/2006/relationships/image" Target="../media/image2.jpeg"/><Relationship Id="rId9"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0.gif"/></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32.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chart" Target="../charts/chart1.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3.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34.jpe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35.jpe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36.jpeg"/><Relationship Id="rId4" Type="http://schemas.openxmlformats.org/officeDocument/2006/relationships/image" Target="../media/image2.jpeg"/><Relationship Id="rId9"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38.jpeg"/><Relationship Id="rId4" Type="http://schemas.openxmlformats.org/officeDocument/2006/relationships/image" Target="../media/image2.jpeg"/><Relationship Id="rId9" Type="http://schemas.openxmlformats.org/officeDocument/2006/relationships/image" Target="../media/image37.jpe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40.jpeg"/><Relationship Id="rId4" Type="http://schemas.openxmlformats.org/officeDocument/2006/relationships/image" Target="../media/image2.jpe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cxnSp>
        <p:nvCxnSpPr>
          <p:cNvPr id="5" name="Straight Connector 4"/>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21" name="TextBox 2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3" name="Rectangle 22"/>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6" name="Group 19"/>
          <p:cNvGrpSpPr>
            <a:grpSpLocks/>
          </p:cNvGrpSpPr>
          <p:nvPr/>
        </p:nvGrpSpPr>
        <p:grpSpPr bwMode="auto">
          <a:xfrm>
            <a:off x="2143932" y="6721192"/>
            <a:ext cx="152400" cy="152400"/>
            <a:chOff x="2438400" y="6477000"/>
            <a:chExt cx="381000" cy="381000"/>
          </a:xfrm>
        </p:grpSpPr>
        <p:sp>
          <p:nvSpPr>
            <p:cNvPr id="27" name="Rectangle 26"/>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16"/>
          <p:cNvGrpSpPr>
            <a:grpSpLocks/>
          </p:cNvGrpSpPr>
          <p:nvPr/>
        </p:nvGrpSpPr>
        <p:grpSpPr bwMode="auto">
          <a:xfrm>
            <a:off x="3574405" y="6483160"/>
            <a:ext cx="435620" cy="401665"/>
            <a:chOff x="2438400" y="6477000"/>
            <a:chExt cx="381000" cy="381000"/>
          </a:xfrm>
        </p:grpSpPr>
        <p:sp>
          <p:nvSpPr>
            <p:cNvPr id="32" name="Rectangle 31"/>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6" name="Rectangle 35"/>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Title 1">
            <a:extLst>
              <a:ext uri="{FF2B5EF4-FFF2-40B4-BE49-F238E27FC236}">
                <a16:creationId xmlns:a16="http://schemas.microsoft.com/office/drawing/2014/main" xmlns="" id="{E48E52A2-1EA2-45A0-B36F-263A6D9ED0E5}"/>
              </a:ext>
            </a:extLst>
          </p:cNvPr>
          <p:cNvSpPr>
            <a:spLocks noGrp="1"/>
          </p:cNvSpPr>
          <p:nvPr>
            <p:ph type="ctrTitle"/>
          </p:nvPr>
        </p:nvSpPr>
        <p:spPr>
          <a:xfrm>
            <a:off x="1187355" y="265043"/>
            <a:ext cx="10315579" cy="6106728"/>
          </a:xfrm>
        </p:spPr>
        <p:txBody>
          <a:bodyPr>
            <a:normAutofit/>
          </a:bodyPr>
          <a:lstStyle/>
          <a:p>
            <a:pPr>
              <a:spcBef>
                <a:spcPts val="1200"/>
              </a:spcBef>
              <a:spcAft>
                <a:spcPts val="1200"/>
              </a:spcAft>
            </a:pPr>
            <a:r>
              <a:rPr lang="ro-RO" sz="2400" dirty="0">
                <a:solidFill>
                  <a:srgbClr val="002060"/>
                </a:solidFill>
                <a:latin typeface="+mn-lt"/>
              </a:rPr>
              <a:t/>
            </a:r>
            <a:br>
              <a:rPr lang="ro-RO" sz="2400" dirty="0">
                <a:solidFill>
                  <a:srgbClr val="002060"/>
                </a:solidFill>
                <a:latin typeface="+mn-lt"/>
              </a:rPr>
            </a:br>
            <a:r>
              <a:rPr lang="ro-RO" sz="2400" dirty="0">
                <a:solidFill>
                  <a:srgbClr val="002060"/>
                </a:solidFill>
                <a:latin typeface="+mn-lt"/>
              </a:rPr>
              <a:t/>
            </a:r>
            <a:br>
              <a:rPr lang="ro-RO" sz="2400" dirty="0">
                <a:solidFill>
                  <a:srgbClr val="002060"/>
                </a:solidFill>
                <a:latin typeface="+mn-lt"/>
              </a:rPr>
            </a:br>
            <a:r>
              <a:rPr lang="ro-RO" sz="2400" dirty="0">
                <a:solidFill>
                  <a:srgbClr val="002060"/>
                </a:solidFill>
                <a:latin typeface="+mn-lt"/>
              </a:rPr>
              <a:t/>
            </a:r>
            <a:br>
              <a:rPr lang="ro-RO" sz="2400" dirty="0">
                <a:solidFill>
                  <a:srgbClr val="002060"/>
                </a:solidFill>
                <a:latin typeface="+mn-lt"/>
              </a:rPr>
            </a:br>
            <a:r>
              <a:rPr lang="ro-RO" sz="2400" dirty="0">
                <a:solidFill>
                  <a:srgbClr val="002060"/>
                </a:solidFill>
                <a:latin typeface="+mn-lt"/>
              </a:rPr>
              <a:t/>
            </a:r>
            <a:br>
              <a:rPr lang="ro-RO" sz="2400" dirty="0">
                <a:solidFill>
                  <a:srgbClr val="002060"/>
                </a:solidFill>
                <a:latin typeface="+mn-lt"/>
              </a:rPr>
            </a:br>
            <a:r>
              <a:rPr lang="ro-RO" sz="2400" dirty="0">
                <a:solidFill>
                  <a:srgbClr val="002060"/>
                </a:solidFill>
                <a:latin typeface="+mn-lt"/>
              </a:rPr>
              <a:t/>
            </a:r>
            <a:br>
              <a:rPr lang="ro-RO" sz="2400" dirty="0">
                <a:solidFill>
                  <a:srgbClr val="002060"/>
                </a:solidFill>
                <a:latin typeface="+mn-lt"/>
              </a:rPr>
            </a:br>
            <a:r>
              <a:rPr lang="ro-RO" sz="2400" dirty="0">
                <a:solidFill>
                  <a:srgbClr val="002060"/>
                </a:solidFill>
                <a:latin typeface="+mn-lt"/>
              </a:rPr>
              <a:t>PROGRAMUL OPERAȚIONAL COMPETITIVITATE 2014 - 2020</a:t>
            </a:r>
            <a:br>
              <a:rPr lang="ro-RO" sz="2400" dirty="0">
                <a:solidFill>
                  <a:srgbClr val="002060"/>
                </a:solidFill>
                <a:latin typeface="+mn-lt"/>
              </a:rPr>
            </a:br>
            <a:r>
              <a:rPr lang="ro-RO" sz="2200" dirty="0">
                <a:solidFill>
                  <a:srgbClr val="002060"/>
                </a:solidFill>
                <a:latin typeface="+mn-lt"/>
              </a:rPr>
              <a:t/>
            </a:r>
            <a:br>
              <a:rPr lang="ro-RO" sz="2200" dirty="0">
                <a:solidFill>
                  <a:srgbClr val="002060"/>
                </a:solidFill>
                <a:latin typeface="+mn-lt"/>
              </a:rPr>
            </a:br>
            <a:r>
              <a:rPr lang="pt-BR" sz="4000" dirty="0">
                <a:solidFill>
                  <a:srgbClr val="002060"/>
                </a:solidFill>
                <a:latin typeface="+mn-lt"/>
              </a:rPr>
              <a:t>“SISTEM INFORMATIC INTEGRAT PENTRU EMITEREA ACTELOR DE STARE CIVILĂ” – SIIEASC</a:t>
            </a:r>
            <a:r>
              <a:rPr lang="ro-RO" sz="4000" dirty="0">
                <a:solidFill>
                  <a:srgbClr val="002060"/>
                </a:solidFill>
                <a:latin typeface="+mn-lt"/>
              </a:rPr>
              <a:t/>
            </a:r>
            <a:br>
              <a:rPr lang="ro-RO" sz="4000" dirty="0">
                <a:solidFill>
                  <a:srgbClr val="002060"/>
                </a:solidFill>
                <a:latin typeface="+mn-lt"/>
              </a:rPr>
            </a:br>
            <a:r>
              <a:rPr lang="pt-BR" sz="4000" dirty="0">
                <a:solidFill>
                  <a:srgbClr val="002060"/>
                </a:solidFill>
                <a:latin typeface="+mn-lt"/>
              </a:rPr>
              <a:t>cod SMIS 2014+ 120025</a:t>
            </a:r>
            <a:r>
              <a:rPr lang="ro-RO" sz="4000" dirty="0">
                <a:solidFill>
                  <a:srgbClr val="002060"/>
                </a:solidFill>
                <a:latin typeface="+mn-lt"/>
              </a:rPr>
              <a:t/>
            </a:r>
            <a:br>
              <a:rPr lang="ro-RO" sz="4000" dirty="0">
                <a:solidFill>
                  <a:srgbClr val="002060"/>
                </a:solidFill>
                <a:latin typeface="+mn-lt"/>
              </a:rPr>
            </a:br>
            <a:r>
              <a:rPr lang="ro-RO" sz="1300" dirty="0">
                <a:solidFill>
                  <a:srgbClr val="002060"/>
                </a:solidFill>
                <a:latin typeface="+mn-lt"/>
              </a:rPr>
              <a:t/>
            </a:r>
            <a:br>
              <a:rPr lang="ro-RO" sz="1300" dirty="0">
                <a:solidFill>
                  <a:srgbClr val="002060"/>
                </a:solidFill>
                <a:latin typeface="+mn-lt"/>
              </a:rPr>
            </a:br>
            <a:r>
              <a:rPr lang="ro-RO" sz="2400" dirty="0">
                <a:solidFill>
                  <a:srgbClr val="002060"/>
                </a:solidFill>
                <a:latin typeface="+mn-lt"/>
              </a:rPr>
              <a:t>COMPETITIVI ÎMPREUNĂ!</a:t>
            </a:r>
            <a:br>
              <a:rPr lang="ro-RO" sz="2400" dirty="0">
                <a:solidFill>
                  <a:srgbClr val="002060"/>
                </a:solidFill>
                <a:latin typeface="+mn-lt"/>
              </a:rPr>
            </a:br>
            <a:r>
              <a:rPr lang="ro-RO" sz="2400" dirty="0">
                <a:solidFill>
                  <a:srgbClr val="002060"/>
                </a:solidFill>
                <a:latin typeface="+mn-lt"/>
              </a:rPr>
              <a:t>PROIECT COFINANȚAT ÎN CADRUL PROGRAMULUI OPERAȚIONAL COMPETITIVITATE, COFINANȚAT DE UNIUNEA EUROPEANĂ, DIN FONDUL EUROPEAN DE DEZVOLTARE REGIONALĂ</a:t>
            </a:r>
            <a:endParaRPr lang="ro-RO" dirty="0"/>
          </a:p>
        </p:txBody>
      </p:sp>
      <p:pic>
        <p:nvPicPr>
          <p:cNvPr id="38" name="Picture 37">
            <a:extLst>
              <a:ext uri="{FF2B5EF4-FFF2-40B4-BE49-F238E27FC236}">
                <a16:creationId xmlns:a16="http://schemas.microsoft.com/office/drawing/2014/main" xmlns="" id="{EA0F13E4-9517-4DB3-A847-762345B6003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9318" y="784719"/>
            <a:ext cx="1623476" cy="1571105"/>
          </a:xfrm>
          <a:prstGeom prst="rect">
            <a:avLst/>
          </a:prstGeom>
        </p:spPr>
      </p:pic>
      <p:pic>
        <p:nvPicPr>
          <p:cNvPr id="39" name="Picture 38">
            <a:extLst>
              <a:ext uri="{FF2B5EF4-FFF2-40B4-BE49-F238E27FC236}">
                <a16:creationId xmlns:a16="http://schemas.microsoft.com/office/drawing/2014/main" xmlns="" id="{420FE7C3-71E7-4B23-9314-659A12417D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14671" y="784719"/>
            <a:ext cx="1888236" cy="1707850"/>
          </a:xfrm>
          <a:prstGeom prst="rect">
            <a:avLst/>
          </a:prstGeom>
        </p:spPr>
      </p:pic>
      <p:pic>
        <p:nvPicPr>
          <p:cNvPr id="40" name="Picture 39">
            <a:extLst>
              <a:ext uri="{FF2B5EF4-FFF2-40B4-BE49-F238E27FC236}">
                <a16:creationId xmlns:a16="http://schemas.microsoft.com/office/drawing/2014/main" xmlns="" id="{8EA09D12-C656-494F-8D86-21546DACEF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6469" y="784719"/>
            <a:ext cx="1969701" cy="1579834"/>
          </a:xfrm>
          <a:prstGeom prst="rect">
            <a:avLst/>
          </a:prstGeom>
        </p:spPr>
      </p:pic>
      <p:sp>
        <p:nvSpPr>
          <p:cNvPr id="41" name="TextBox 40"/>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60448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pic>
        <p:nvPicPr>
          <p:cNvPr id="40" name="Picture 39"/>
          <p:cNvPicPr>
            <a:picLocks noChangeAspect="1"/>
          </p:cNvPicPr>
          <p:nvPr/>
        </p:nvPicPr>
        <p:blipFill rotWithShape="1">
          <a:blip r:embed="rId9" cstate="print"/>
          <a:srcRect t="9276"/>
          <a:stretch/>
        </p:blipFill>
        <p:spPr bwMode="auto">
          <a:xfrm>
            <a:off x="2539863" y="1603512"/>
            <a:ext cx="6275526" cy="3947748"/>
          </a:xfrm>
          <a:prstGeom prst="rect">
            <a:avLst/>
          </a:prstGeom>
        </p:spPr>
      </p:pic>
      <p:sp>
        <p:nvSpPr>
          <p:cNvPr id="42" name="Rectangle 41"/>
          <p:cNvSpPr/>
          <p:nvPr/>
        </p:nvSpPr>
        <p:spPr>
          <a:xfrm>
            <a:off x="1305305" y="830252"/>
            <a:ext cx="10699904" cy="519822"/>
          </a:xfrm>
          <a:prstGeom prst="rect">
            <a:avLst/>
          </a:prstGeom>
        </p:spPr>
        <p:txBody>
          <a:bodyPr wrap="square">
            <a:spAutoFit/>
          </a:bodyPr>
          <a:lstStyle/>
          <a:p>
            <a:pPr algn="just">
              <a:lnSpc>
                <a:spcPct val="125000"/>
              </a:lnSpc>
              <a:spcAft>
                <a:spcPts val="0"/>
              </a:spcAft>
            </a:pPr>
            <a:r>
              <a:rPr lang="ro-RO" sz="2400" b="1" u="sng" dirty="0">
                <a:solidFill>
                  <a:schemeClr val="tx2">
                    <a:lumMod val="50000"/>
                  </a:schemeClr>
                </a:solidFill>
                <a:ea typeface="Times New Roman" panose="02020603050405020304" pitchFamily="18" charset="0"/>
                <a:cs typeface="Times New Roman" panose="02020603050405020304" pitchFamily="18" charset="0"/>
              </a:rPr>
              <a:t>Arhitectura logică a sistemului (componente funcționale)</a:t>
            </a:r>
            <a:r>
              <a:rPr lang="vi-VN" sz="2400" b="1" u="sng" dirty="0">
                <a:solidFill>
                  <a:schemeClr val="tx2">
                    <a:lumMod val="50000"/>
                  </a:schemeClr>
                </a:solidFill>
                <a:ea typeface="Times New Roman" panose="02020603050405020304" pitchFamily="18" charset="0"/>
                <a:cs typeface="Times New Roman" panose="02020603050405020304" pitchFamily="18" charset="0"/>
              </a:rPr>
              <a:t>:</a:t>
            </a:r>
          </a:p>
        </p:txBody>
      </p:sp>
      <p:sp>
        <p:nvSpPr>
          <p:cNvPr id="43" name="TextBox 42"/>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2881729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smtClean="0"/>
              <a:t>Ministerul</a:t>
            </a:r>
            <a:r>
              <a:rPr lang="en-US" dirty="0" smtClean="0"/>
              <a:t> </a:t>
            </a:r>
            <a:r>
              <a:rPr lang="en-US" dirty="0" err="1" smtClean="0"/>
              <a:t>Afacerilor</a:t>
            </a:r>
            <a:r>
              <a:rPr lang="en-US" dirty="0" smtClean="0"/>
              <a:t> Interne</a:t>
            </a:r>
            <a:endParaRPr lang="en-US" dirty="0"/>
          </a:p>
        </p:txBody>
      </p:sp>
      <p:sp>
        <p:nvSpPr>
          <p:cNvPr id="44" name="Rectangle 43"/>
          <p:cNvSpPr/>
          <p:nvPr/>
        </p:nvSpPr>
        <p:spPr>
          <a:xfrm>
            <a:off x="763039" y="919815"/>
            <a:ext cx="10699904" cy="5632311"/>
          </a:xfrm>
          <a:prstGeom prst="rect">
            <a:avLst/>
          </a:prstGeom>
        </p:spPr>
        <p:txBody>
          <a:bodyPr wrap="square">
            <a:spAutoFit/>
          </a:bodyPr>
          <a:lstStyle/>
          <a:p>
            <a:pPr>
              <a:lnSpc>
                <a:spcPct val="125000"/>
              </a:lnSpc>
              <a:spcAft>
                <a:spcPts val="0"/>
              </a:spcAft>
            </a:pPr>
            <a:r>
              <a:rPr lang="en-US" sz="2400" b="1" u="sng" dirty="0" err="1">
                <a:solidFill>
                  <a:schemeClr val="tx2">
                    <a:lumMod val="50000"/>
                  </a:schemeClr>
                </a:solidFill>
                <a:latin typeface="Calibri" panose="020F0502020204030204" pitchFamily="34" charset="0"/>
                <a:cs typeface="Calibri" panose="020F0502020204030204" pitchFamily="34" charset="0"/>
              </a:rPr>
              <a:t>Interoperabilitatea</a:t>
            </a:r>
            <a:r>
              <a:rPr lang="en-US" sz="2400" b="1" u="sng" dirty="0">
                <a:solidFill>
                  <a:schemeClr val="tx2">
                    <a:lumMod val="50000"/>
                  </a:schemeClr>
                </a:solidFill>
                <a:latin typeface="Calibri" panose="020F0502020204030204" pitchFamily="34" charset="0"/>
                <a:cs typeface="Calibri" panose="020F0502020204030204" pitchFamily="34" charset="0"/>
              </a:rPr>
              <a:t> la </a:t>
            </a:r>
            <a:r>
              <a:rPr lang="en-US" sz="2400" b="1" u="sng" dirty="0" err="1">
                <a:solidFill>
                  <a:schemeClr val="tx2">
                    <a:lumMod val="50000"/>
                  </a:schemeClr>
                </a:solidFill>
                <a:latin typeface="Calibri" panose="020F0502020204030204" pitchFamily="34" charset="0"/>
                <a:cs typeface="Calibri" panose="020F0502020204030204" pitchFamily="34" charset="0"/>
              </a:rPr>
              <a:t>nivelul</a:t>
            </a:r>
            <a:r>
              <a:rPr lang="en-US" sz="2400" b="1" u="sng" dirty="0">
                <a:solidFill>
                  <a:schemeClr val="tx2">
                    <a:lumMod val="50000"/>
                  </a:schemeClr>
                </a:solidFill>
                <a:latin typeface="Calibri" panose="020F0502020204030204" pitchFamily="34" charset="0"/>
                <a:cs typeface="Calibri" panose="020F0502020204030204" pitchFamily="34" charset="0"/>
              </a:rPr>
              <a:t> </a:t>
            </a:r>
            <a:r>
              <a:rPr lang="en-US" sz="2400" b="1" u="sng" dirty="0" smtClean="0">
                <a:solidFill>
                  <a:schemeClr val="tx2">
                    <a:lumMod val="50000"/>
                  </a:schemeClr>
                </a:solidFill>
                <a:latin typeface="Calibri" panose="020F0502020204030204" pitchFamily="34" charset="0"/>
                <a:cs typeface="Calibri" panose="020F0502020204030204" pitchFamily="34" charset="0"/>
              </a:rPr>
              <a:t>SIIEASC</a:t>
            </a:r>
            <a:r>
              <a:rPr lang="ro-RO" sz="2400" b="1" u="sng" dirty="0" smtClean="0">
                <a:solidFill>
                  <a:schemeClr val="tx2">
                    <a:lumMod val="50000"/>
                  </a:schemeClr>
                </a:solidFill>
                <a:latin typeface="Calibri" panose="020F0502020204030204" pitchFamily="34" charset="0"/>
                <a:cs typeface="Calibri" panose="020F0502020204030204" pitchFamily="34" charset="0"/>
              </a:rPr>
              <a:t>:</a:t>
            </a:r>
          </a:p>
          <a:p>
            <a:pPr>
              <a:lnSpc>
                <a:spcPct val="125000"/>
              </a:lnSpc>
              <a:spcAft>
                <a:spcPts val="0"/>
              </a:spcAft>
            </a:pPr>
            <a:endParaRPr lang="en-US" sz="1400" b="1" u="sng" dirty="0">
              <a:solidFill>
                <a:schemeClr val="tx2">
                  <a:lumMod val="50000"/>
                </a:schemeClr>
              </a:solidFill>
              <a:latin typeface="Calibri" panose="020F0502020204030204" pitchFamily="34" charset="0"/>
              <a:cs typeface="Calibri" panose="020F0502020204030204" pitchFamily="34" charset="0"/>
            </a:endParaRPr>
          </a:p>
          <a:p>
            <a:pPr>
              <a:lnSpc>
                <a:spcPct val="125000"/>
              </a:lnSpc>
              <a:spcAft>
                <a:spcPts val="0"/>
              </a:spcAft>
            </a:pPr>
            <a:r>
              <a:rPr lang="en-US" sz="2400" b="1" u="sng" dirty="0" err="1"/>
              <a:t>Viziune</a:t>
            </a:r>
            <a:r>
              <a:rPr lang="ro-RO" sz="2400" b="1" u="sng" dirty="0"/>
              <a:t>: </a:t>
            </a:r>
            <a:r>
              <a:rPr lang="ro-RO" sz="2400" b="1" dirty="0"/>
              <a:t>simplitate și simplificare</a:t>
            </a:r>
          </a:p>
          <a:p>
            <a:pPr marL="800100" lvl="1" indent="-342900">
              <a:lnSpc>
                <a:spcPct val="125000"/>
              </a:lnSpc>
              <a:buFont typeface="Wingdings" panose="05000000000000000000" pitchFamily="2" charset="2"/>
              <a:buChar char="ü"/>
            </a:pPr>
            <a:r>
              <a:rPr lang="ro-RO" sz="2400" dirty="0" smtClean="0"/>
              <a:t>NORMALITATE </a:t>
            </a:r>
            <a:r>
              <a:rPr lang="ro-RO" sz="2400" dirty="0"/>
              <a:t>procedurală</a:t>
            </a:r>
          </a:p>
          <a:p>
            <a:pPr marL="800100" lvl="1" indent="-342900">
              <a:lnSpc>
                <a:spcPct val="125000"/>
              </a:lnSpc>
              <a:buFont typeface="Wingdings" panose="05000000000000000000" pitchFamily="2" charset="2"/>
              <a:buChar char="ü"/>
            </a:pPr>
            <a:r>
              <a:rPr lang="ro-RO" sz="2400" dirty="0" smtClean="0"/>
              <a:t>servicii </a:t>
            </a:r>
            <a:r>
              <a:rPr lang="ro-RO" sz="2400" dirty="0"/>
              <a:t>deschise în condiții de siguranță</a:t>
            </a:r>
          </a:p>
          <a:p>
            <a:pPr marL="800100" lvl="1" indent="-342900">
              <a:lnSpc>
                <a:spcPct val="125000"/>
              </a:lnSpc>
              <a:buFont typeface="Wingdings" panose="05000000000000000000" pitchFamily="2" charset="2"/>
              <a:buChar char="ü"/>
            </a:pPr>
            <a:r>
              <a:rPr lang="ro-RO" sz="2400" dirty="0" smtClean="0"/>
              <a:t>integrare </a:t>
            </a:r>
            <a:r>
              <a:rPr lang="ro-RO" sz="2400" dirty="0"/>
              <a:t>europeană la nivel de servicii electronice</a:t>
            </a:r>
          </a:p>
          <a:p>
            <a:pPr>
              <a:lnSpc>
                <a:spcPct val="125000"/>
              </a:lnSpc>
              <a:spcAft>
                <a:spcPts val="0"/>
              </a:spcAft>
            </a:pPr>
            <a:r>
              <a:rPr lang="ro-RO" sz="2400" b="1" u="sng" dirty="0"/>
              <a:t>Abordare și soluții:</a:t>
            </a:r>
          </a:p>
          <a:p>
            <a:pPr marL="800100" lvl="1" indent="-342900">
              <a:lnSpc>
                <a:spcPct val="125000"/>
              </a:lnSpc>
              <a:buFont typeface="Wingdings" panose="05000000000000000000" pitchFamily="2" charset="2"/>
              <a:buChar char="ü"/>
            </a:pPr>
            <a:r>
              <a:rPr lang="ro-RO" sz="2400" dirty="0" smtClean="0"/>
              <a:t>aliniere </a:t>
            </a:r>
            <a:r>
              <a:rPr lang="ro-RO" sz="2400" dirty="0"/>
              <a:t>cu  </a:t>
            </a:r>
            <a:r>
              <a:rPr lang="ro-RO" sz="2400" dirty="0" err="1"/>
              <a:t>framework.ul</a:t>
            </a:r>
            <a:r>
              <a:rPr lang="ro-RO" sz="2400" dirty="0"/>
              <a:t> național de </a:t>
            </a:r>
            <a:r>
              <a:rPr lang="ro-RO" sz="2400" dirty="0" err="1"/>
              <a:t>interOP</a:t>
            </a:r>
            <a:endParaRPr lang="ro-RO" sz="2400" dirty="0"/>
          </a:p>
          <a:p>
            <a:pPr marL="800100" lvl="1" indent="-342900">
              <a:lnSpc>
                <a:spcPct val="125000"/>
              </a:lnSpc>
              <a:buFont typeface="Wingdings" panose="05000000000000000000" pitchFamily="2" charset="2"/>
              <a:buChar char="ü"/>
            </a:pPr>
            <a:r>
              <a:rPr lang="ro-RO" sz="2400" dirty="0" smtClean="0"/>
              <a:t>aliniere </a:t>
            </a:r>
            <a:r>
              <a:rPr lang="ro-RO" sz="2400" dirty="0"/>
              <a:t>cu </a:t>
            </a:r>
            <a:r>
              <a:rPr lang="ro-RO" sz="2400" dirty="0" err="1"/>
              <a:t>framework.ul</a:t>
            </a:r>
            <a:r>
              <a:rPr lang="ro-RO" sz="2400" dirty="0"/>
              <a:t> european de </a:t>
            </a:r>
            <a:r>
              <a:rPr lang="ro-RO" sz="2400" dirty="0" err="1"/>
              <a:t>interOP</a:t>
            </a:r>
            <a:endParaRPr lang="ro-RO" sz="2400" dirty="0"/>
          </a:p>
          <a:p>
            <a:pPr marL="800100" lvl="1" indent="-342900">
              <a:lnSpc>
                <a:spcPct val="125000"/>
              </a:lnSpc>
              <a:buFont typeface="Wingdings" panose="05000000000000000000" pitchFamily="2" charset="2"/>
              <a:buChar char="ü"/>
            </a:pPr>
            <a:r>
              <a:rPr lang="ro-RO" sz="2400" dirty="0" smtClean="0"/>
              <a:t>neutralitate </a:t>
            </a:r>
            <a:r>
              <a:rPr lang="ro-RO" sz="2400" dirty="0"/>
              <a:t>tehnologică</a:t>
            </a:r>
          </a:p>
          <a:p>
            <a:pPr marL="800100" lvl="1" indent="-342900">
              <a:lnSpc>
                <a:spcPct val="125000"/>
              </a:lnSpc>
              <a:buFont typeface="Wingdings" panose="05000000000000000000" pitchFamily="2" charset="2"/>
              <a:buChar char="ü"/>
            </a:pPr>
            <a:r>
              <a:rPr lang="ro-RO" sz="2400" dirty="0" err="1" smtClean="0"/>
              <a:t>microservicii</a:t>
            </a:r>
            <a:endParaRPr lang="ro-RO" sz="2400" dirty="0"/>
          </a:p>
          <a:p>
            <a:pPr marL="800100" lvl="1" indent="-342900">
              <a:lnSpc>
                <a:spcPct val="125000"/>
              </a:lnSpc>
              <a:buFont typeface="Wingdings" panose="05000000000000000000" pitchFamily="2" charset="2"/>
              <a:buChar char="ü"/>
            </a:pPr>
            <a:r>
              <a:rPr lang="ro-RO" sz="2400" dirty="0" smtClean="0"/>
              <a:t>virtualizare</a:t>
            </a:r>
            <a:r>
              <a:rPr lang="ro-RO" sz="2400" dirty="0"/>
              <a:t>, </a:t>
            </a:r>
            <a:r>
              <a:rPr lang="ro-RO" sz="2400" dirty="0" err="1"/>
              <a:t>cloud</a:t>
            </a:r>
            <a:r>
              <a:rPr lang="ro-RO" sz="2400" dirty="0"/>
              <a:t>, 5G, </a:t>
            </a:r>
            <a:r>
              <a:rPr lang="ro-RO" sz="2400" dirty="0" err="1"/>
              <a:t>IoT</a:t>
            </a:r>
            <a:endParaRPr lang="vi-VN" sz="2400" dirty="0"/>
          </a:p>
        </p:txBody>
      </p:sp>
      <p:sp>
        <p:nvSpPr>
          <p:cNvPr id="40" name="TextBox 39"/>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54860" y="4720279"/>
            <a:ext cx="1797751" cy="1221549"/>
          </a:xfrm>
          <a:prstGeom prst="rect">
            <a:avLst/>
          </a:prstGeom>
        </p:spPr>
      </p:pic>
    </p:spTree>
    <p:extLst>
      <p:ext uri="{BB962C8B-B14F-4D97-AF65-F5344CB8AC3E}">
        <p14:creationId xmlns:p14="http://schemas.microsoft.com/office/powerpoint/2010/main" val="2565698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smtClean="0"/>
              <a:t>Ministerul</a:t>
            </a:r>
            <a:r>
              <a:rPr lang="en-US" dirty="0" smtClean="0"/>
              <a:t> </a:t>
            </a:r>
            <a:r>
              <a:rPr lang="en-US" dirty="0" err="1" smtClean="0"/>
              <a:t>Afacerilor</a:t>
            </a:r>
            <a:r>
              <a:rPr lang="en-US" dirty="0" smtClean="0"/>
              <a:t> Interne</a:t>
            </a:r>
            <a:endParaRPr lang="en-US" dirty="0"/>
          </a:p>
        </p:txBody>
      </p:sp>
      <p:sp>
        <p:nvSpPr>
          <p:cNvPr id="2" name="Rectangle 1"/>
          <p:cNvSpPr/>
          <p:nvPr/>
        </p:nvSpPr>
        <p:spPr>
          <a:xfrm>
            <a:off x="715423" y="1026798"/>
            <a:ext cx="10742633" cy="5175712"/>
          </a:xfrm>
          <a:prstGeom prst="rect">
            <a:avLst/>
          </a:prstGeom>
        </p:spPr>
        <p:txBody>
          <a:bodyPr wrap="square">
            <a:spAutoFit/>
          </a:bodyPr>
          <a:lstStyle/>
          <a:p>
            <a:pPr marL="342900" lvl="0" indent="-342900">
              <a:lnSpc>
                <a:spcPct val="170000"/>
              </a:lnSpc>
              <a:buFont typeface="Wingdings" panose="05000000000000000000" pitchFamily="2" charset="2"/>
              <a:buChar char="§"/>
            </a:pPr>
            <a:r>
              <a:rPr lang="vi-VN" sz="1400" dirty="0">
                <a:latin typeface="Calibri" pitchFamily="34" charset="0"/>
                <a:ea typeface="Times New Roman" panose="02020603050405020304" pitchFamily="18" charset="0"/>
                <a:cs typeface="Calibri" pitchFamily="34" charset="0"/>
              </a:rPr>
              <a:t>Ministerul Afacerilor Interne</a:t>
            </a:r>
            <a:r>
              <a:rPr lang="en-US" sz="1400" dirty="0">
                <a:latin typeface="Calibri" pitchFamily="34" charset="0"/>
                <a:ea typeface="Times New Roman" panose="02020603050405020304" pitchFamily="18" charset="0"/>
                <a:cs typeface="Calibri" pitchFamily="34" charset="0"/>
              </a:rPr>
              <a:t> </a:t>
            </a:r>
            <a:endParaRPr lang="vi-VN" sz="1400" dirty="0">
              <a:latin typeface="Calibri" pitchFamily="34" charset="0"/>
              <a:ea typeface="Times New Roman" panose="02020603050405020304" pitchFamily="18" charset="0"/>
              <a:cs typeface="Calibri" pitchFamily="34" charset="0"/>
            </a:endParaRPr>
          </a:p>
          <a:p>
            <a:pPr marL="342900" indent="-342900">
              <a:lnSpc>
                <a:spcPct val="170000"/>
              </a:lnSpc>
              <a:buFont typeface="Wingdings" panose="05000000000000000000" pitchFamily="2" charset="2"/>
              <a:buChar char="§"/>
            </a:pPr>
            <a:r>
              <a:rPr lang="vi-VN" sz="1400" dirty="0">
                <a:latin typeface="Calibri" pitchFamily="34" charset="0"/>
                <a:ea typeface="Times New Roman" panose="02020603050405020304" pitchFamily="18" charset="0"/>
                <a:cs typeface="Calibri" pitchFamily="34" charset="0"/>
              </a:rPr>
              <a:t>Ministerul Afacerilor Externe </a:t>
            </a:r>
            <a:endParaRPr lang="en-US" sz="1400" dirty="0">
              <a:latin typeface="Calibri" pitchFamily="34" charset="0"/>
              <a:ea typeface="Times New Roman" panose="02020603050405020304" pitchFamily="18" charset="0"/>
              <a:cs typeface="Calibri" pitchFamily="34" charset="0"/>
            </a:endParaRPr>
          </a:p>
          <a:p>
            <a:pPr marL="342900" indent="-342900">
              <a:lnSpc>
                <a:spcPct val="170000"/>
              </a:lnSpc>
              <a:buFont typeface="Wingdings" panose="05000000000000000000" pitchFamily="2" charset="2"/>
              <a:buChar char="§"/>
            </a:pPr>
            <a:r>
              <a:rPr lang="vi-VN" sz="1400" dirty="0">
                <a:latin typeface="Calibri" pitchFamily="34" charset="0"/>
                <a:ea typeface="Times New Roman" panose="02020603050405020304" pitchFamily="18" charset="0"/>
                <a:cs typeface="Calibri" pitchFamily="34" charset="0"/>
              </a:rPr>
              <a:t>Ministerul Apărării Naționale</a:t>
            </a:r>
            <a:endParaRPr lang="en-US" sz="1400" dirty="0">
              <a:latin typeface="Calibri" pitchFamily="34" charset="0"/>
              <a:ea typeface="Times New Roman" panose="02020603050405020304" pitchFamily="18" charset="0"/>
              <a:cs typeface="Calibri" pitchFamily="34" charset="0"/>
            </a:endParaRPr>
          </a:p>
          <a:p>
            <a:pPr marL="342900" lvl="0" indent="-342900">
              <a:lnSpc>
                <a:spcPct val="170000"/>
              </a:lnSpc>
              <a:buFont typeface="Wingdings" panose="05000000000000000000" pitchFamily="2" charset="2"/>
              <a:buChar char="§"/>
            </a:pPr>
            <a:r>
              <a:rPr lang="vi-VN" sz="1400" dirty="0">
                <a:latin typeface="Calibri" pitchFamily="34" charset="0"/>
                <a:ea typeface="Times New Roman" panose="02020603050405020304" pitchFamily="18" charset="0"/>
                <a:cs typeface="Calibri" pitchFamily="34" charset="0"/>
              </a:rPr>
              <a:t>Ministerul Sănătăţii</a:t>
            </a:r>
          </a:p>
          <a:p>
            <a:pPr marL="342900" indent="-342900">
              <a:lnSpc>
                <a:spcPct val="170000"/>
              </a:lnSpc>
              <a:buFont typeface="Wingdings" panose="05000000000000000000" pitchFamily="2" charset="2"/>
              <a:buChar char="§"/>
            </a:pPr>
            <a:r>
              <a:rPr lang="vi-VN" sz="1400" dirty="0">
                <a:latin typeface="Calibri" pitchFamily="34" charset="0"/>
                <a:ea typeface="Times New Roman" panose="02020603050405020304" pitchFamily="18" charset="0"/>
                <a:cs typeface="Calibri" pitchFamily="34" charset="0"/>
              </a:rPr>
              <a:t>Ministerul Transporturilor </a:t>
            </a:r>
            <a:endParaRPr lang="en-US" sz="1400" dirty="0">
              <a:latin typeface="Calibri" pitchFamily="34" charset="0"/>
              <a:ea typeface="Times New Roman" panose="02020603050405020304" pitchFamily="18" charset="0"/>
              <a:cs typeface="Calibri" pitchFamily="34" charset="0"/>
            </a:endParaRPr>
          </a:p>
          <a:p>
            <a:pPr marL="342900" lvl="0" indent="-342900">
              <a:lnSpc>
                <a:spcPct val="170000"/>
              </a:lnSpc>
              <a:buFont typeface="Wingdings" panose="05000000000000000000" pitchFamily="2" charset="2"/>
              <a:buChar char="§"/>
            </a:pPr>
            <a:r>
              <a:rPr lang="vi-VN" sz="1400" dirty="0">
                <a:latin typeface="Calibri" pitchFamily="34" charset="0"/>
                <a:ea typeface="Times New Roman" panose="02020603050405020304" pitchFamily="18" charset="0"/>
                <a:cs typeface="Calibri" pitchFamily="34" charset="0"/>
              </a:rPr>
              <a:t>Ministerul Justiţiei </a:t>
            </a:r>
            <a:endParaRPr lang="ro-RO" sz="1400" dirty="0">
              <a:latin typeface="Calibri" pitchFamily="34" charset="0"/>
              <a:ea typeface="Times New Roman" panose="02020603050405020304" pitchFamily="18" charset="0"/>
              <a:cs typeface="Calibri" pitchFamily="34" charset="0"/>
            </a:endParaRPr>
          </a:p>
          <a:p>
            <a:pPr marL="342900" indent="-342900">
              <a:lnSpc>
                <a:spcPct val="170000"/>
              </a:lnSpc>
              <a:buFont typeface="Wingdings" panose="05000000000000000000" pitchFamily="2" charset="2"/>
              <a:buChar char="§"/>
            </a:pPr>
            <a:r>
              <a:rPr lang="ro-RO" sz="1400" dirty="0">
                <a:latin typeface="Calibri" panose="020F0502020204030204" pitchFamily="34" charset="0"/>
                <a:cs typeface="Calibri" panose="020F0502020204030204" pitchFamily="34" charset="0"/>
              </a:rPr>
              <a:t>Casa Națională de Asigurări de Sănătate</a:t>
            </a:r>
          </a:p>
          <a:p>
            <a:pPr marL="342900" indent="-342900">
              <a:lnSpc>
                <a:spcPct val="170000"/>
              </a:lnSpc>
              <a:buFont typeface="Wingdings" panose="05000000000000000000" pitchFamily="2" charset="2"/>
              <a:buChar char="§"/>
            </a:pPr>
            <a:r>
              <a:rPr lang="ro-RO" sz="1400" dirty="0" smtClean="0">
                <a:latin typeface="Calibri" panose="020F0502020204030204" pitchFamily="34" charset="0"/>
                <a:cs typeface="Calibri" panose="020F0502020204030204" pitchFamily="34" charset="0"/>
              </a:rPr>
              <a:t>Institutul </a:t>
            </a:r>
            <a:r>
              <a:rPr lang="ro-RO" sz="1400" dirty="0">
                <a:latin typeface="Calibri" panose="020F0502020204030204" pitchFamily="34" charset="0"/>
                <a:cs typeface="Calibri" panose="020F0502020204030204" pitchFamily="34" charset="0"/>
              </a:rPr>
              <a:t>Național de Statistică</a:t>
            </a:r>
          </a:p>
          <a:p>
            <a:pPr marL="342900" indent="-342900">
              <a:lnSpc>
                <a:spcPct val="170000"/>
              </a:lnSpc>
              <a:buFont typeface="Wingdings" panose="05000000000000000000" pitchFamily="2" charset="2"/>
              <a:buChar char="§"/>
            </a:pPr>
            <a:r>
              <a:rPr lang="ro-RO" sz="1400" dirty="0">
                <a:latin typeface="Calibri" panose="020F0502020204030204" pitchFamily="34" charset="0"/>
                <a:cs typeface="Calibri" panose="020F0502020204030204" pitchFamily="34" charset="0"/>
              </a:rPr>
              <a:t>Autoritatea Electorală Permanentă (Registrul Electoral)</a:t>
            </a:r>
          </a:p>
          <a:p>
            <a:pPr marL="342900" indent="-342900">
              <a:lnSpc>
                <a:spcPct val="170000"/>
              </a:lnSpc>
              <a:buFont typeface="Wingdings" panose="05000000000000000000" pitchFamily="2" charset="2"/>
              <a:buChar char="§"/>
            </a:pPr>
            <a:r>
              <a:rPr lang="ro-RO" sz="1400" dirty="0">
                <a:latin typeface="Calibri" panose="020F0502020204030204" pitchFamily="34" charset="0"/>
                <a:cs typeface="Calibri" panose="020F0502020204030204" pitchFamily="34" charset="0"/>
              </a:rPr>
              <a:t>Uniunea Națională a Notarilor Publici</a:t>
            </a:r>
          </a:p>
          <a:p>
            <a:pPr marL="342900" lvl="0" indent="-342900">
              <a:lnSpc>
                <a:spcPct val="170000"/>
              </a:lnSpc>
              <a:buFont typeface="Wingdings" panose="05000000000000000000" pitchFamily="2" charset="2"/>
              <a:buChar char="§"/>
            </a:pPr>
            <a:r>
              <a:rPr lang="vi-VN" sz="1400" dirty="0" smtClean="0">
                <a:latin typeface="Calibri" pitchFamily="34" charset="0"/>
                <a:ea typeface="Times New Roman" panose="02020603050405020304" pitchFamily="18" charset="0"/>
                <a:cs typeface="Calibri" pitchFamily="34" charset="0"/>
              </a:rPr>
              <a:t>Consiliul </a:t>
            </a:r>
            <a:r>
              <a:rPr lang="vi-VN" sz="1400" dirty="0">
                <a:latin typeface="Calibri" pitchFamily="34" charset="0"/>
                <a:ea typeface="Times New Roman" panose="02020603050405020304" pitchFamily="18" charset="0"/>
                <a:cs typeface="Calibri" pitchFamily="34" charset="0"/>
              </a:rPr>
              <a:t>Judeţean - </a:t>
            </a:r>
            <a:r>
              <a:rPr lang="vi-VN" sz="1400" dirty="0" smtClean="0">
                <a:latin typeface="Calibri" pitchFamily="34" charset="0"/>
                <a:ea typeface="Times New Roman" panose="02020603050405020304" pitchFamily="18" charset="0"/>
                <a:cs typeface="Calibri" pitchFamily="34" charset="0"/>
              </a:rPr>
              <a:t>SPJEP </a:t>
            </a:r>
            <a:endParaRPr lang="en-US" sz="1400" dirty="0" smtClean="0">
              <a:latin typeface="Calibri" pitchFamily="34" charset="0"/>
              <a:ea typeface="Times New Roman" panose="02020603050405020304" pitchFamily="18" charset="0"/>
              <a:cs typeface="Calibri" pitchFamily="34" charset="0"/>
            </a:endParaRPr>
          </a:p>
          <a:p>
            <a:pPr marL="342900" lvl="0" indent="-342900">
              <a:lnSpc>
                <a:spcPct val="170000"/>
              </a:lnSpc>
              <a:buFont typeface="Wingdings" panose="05000000000000000000" pitchFamily="2" charset="2"/>
              <a:buChar char="§"/>
            </a:pPr>
            <a:r>
              <a:rPr lang="vi-VN" sz="1400" dirty="0" smtClean="0">
                <a:latin typeface="Calibri" pitchFamily="34" charset="0"/>
                <a:ea typeface="Times New Roman" panose="02020603050405020304" pitchFamily="18" charset="0"/>
                <a:cs typeface="Calibri" pitchFamily="34" charset="0"/>
              </a:rPr>
              <a:t>Consiliul </a:t>
            </a:r>
            <a:r>
              <a:rPr lang="vi-VN" sz="1400" dirty="0">
                <a:latin typeface="Calibri" pitchFamily="34" charset="0"/>
                <a:ea typeface="Times New Roman" panose="02020603050405020304" pitchFamily="18" charset="0"/>
                <a:cs typeface="Calibri" pitchFamily="34" charset="0"/>
              </a:rPr>
              <a:t>Local - </a:t>
            </a:r>
            <a:r>
              <a:rPr lang="vi-VN" sz="1400" dirty="0" smtClean="0">
                <a:latin typeface="Calibri" pitchFamily="34" charset="0"/>
                <a:ea typeface="Times New Roman" panose="02020603050405020304" pitchFamily="18" charset="0"/>
                <a:cs typeface="Calibri" pitchFamily="34" charset="0"/>
              </a:rPr>
              <a:t>SPCLEP </a:t>
            </a:r>
            <a:endParaRPr lang="en-US" sz="1400" dirty="0">
              <a:latin typeface="Calibri" pitchFamily="34" charset="0"/>
              <a:ea typeface="Times New Roman" panose="02020603050405020304" pitchFamily="18" charset="0"/>
              <a:cs typeface="Calibri" pitchFamily="34" charset="0"/>
            </a:endParaRPr>
          </a:p>
          <a:p>
            <a:pPr marL="342900" lvl="0" indent="-342900">
              <a:lnSpc>
                <a:spcPct val="170000"/>
              </a:lnSpc>
              <a:buFont typeface="Wingdings" panose="05000000000000000000" pitchFamily="2" charset="2"/>
              <a:buChar char="§"/>
            </a:pPr>
            <a:r>
              <a:rPr lang="vi-VN" sz="1400" dirty="0" smtClean="0">
                <a:latin typeface="Calibri" pitchFamily="34" charset="0"/>
                <a:ea typeface="Times New Roman" panose="02020603050405020304" pitchFamily="18" charset="0"/>
                <a:cs typeface="Calibri" pitchFamily="34" charset="0"/>
              </a:rPr>
              <a:t>Ofiţeri </a:t>
            </a:r>
            <a:r>
              <a:rPr lang="vi-VN" sz="1400" dirty="0">
                <a:latin typeface="Calibri" pitchFamily="34" charset="0"/>
                <a:ea typeface="Times New Roman" panose="02020603050405020304" pitchFamily="18" charset="0"/>
                <a:cs typeface="Calibri" pitchFamily="34" charset="0"/>
              </a:rPr>
              <a:t>de Stare Civilă (UAT</a:t>
            </a:r>
            <a:r>
              <a:rPr lang="vi-VN" sz="1400" dirty="0" smtClean="0">
                <a:latin typeface="Calibri" pitchFamily="34" charset="0"/>
                <a:ea typeface="Times New Roman" panose="02020603050405020304" pitchFamily="18" charset="0"/>
                <a:cs typeface="Calibri" pitchFamily="34" charset="0"/>
              </a:rPr>
              <a:t>)</a:t>
            </a:r>
            <a:endParaRPr lang="vi-VN" sz="1400" dirty="0">
              <a:latin typeface="Calibri" pitchFamily="34" charset="0"/>
              <a:ea typeface="Times New Roman" panose="02020603050405020304" pitchFamily="18" charset="0"/>
              <a:cs typeface="Calibri" pitchFamily="34" charset="0"/>
            </a:endParaRPr>
          </a:p>
          <a:p>
            <a:pPr marL="342900" lvl="0" indent="-342900">
              <a:lnSpc>
                <a:spcPct val="170000"/>
              </a:lnSpc>
              <a:buFont typeface="Wingdings" panose="05000000000000000000" pitchFamily="2" charset="2"/>
              <a:buChar char="§"/>
            </a:pPr>
            <a:r>
              <a:rPr lang="vi-VN" sz="1400" dirty="0" smtClean="0">
                <a:latin typeface="Calibri" pitchFamily="34" charset="0"/>
                <a:ea typeface="Times New Roman" panose="02020603050405020304" pitchFamily="18" charset="0"/>
                <a:cs typeface="Calibri" pitchFamily="34" charset="0"/>
              </a:rPr>
              <a:t>Laboratoare </a:t>
            </a:r>
            <a:r>
              <a:rPr lang="vi-VN" sz="1400" dirty="0">
                <a:latin typeface="Calibri" pitchFamily="34" charset="0"/>
                <a:ea typeface="Times New Roman" panose="02020603050405020304" pitchFamily="18" charset="0"/>
                <a:cs typeface="Calibri" pitchFamily="34" charset="0"/>
              </a:rPr>
              <a:t>de Medicină Legale </a:t>
            </a:r>
            <a:r>
              <a:rPr lang="vi-VN" sz="1400" dirty="0" smtClean="0">
                <a:latin typeface="Calibri" pitchFamily="34" charset="0"/>
                <a:ea typeface="Times New Roman" panose="02020603050405020304" pitchFamily="18" charset="0"/>
                <a:cs typeface="Calibri" pitchFamily="34" charset="0"/>
              </a:rPr>
              <a:t>Judeţene/IML</a:t>
            </a:r>
            <a:endParaRPr lang="vi-VN" sz="1400" dirty="0">
              <a:latin typeface="Calibri" pitchFamily="34" charset="0"/>
              <a:ea typeface="Times New Roman" panose="02020603050405020304" pitchFamily="18" charset="0"/>
              <a:cs typeface="Calibri" pitchFamily="34" charset="0"/>
            </a:endParaRPr>
          </a:p>
        </p:txBody>
      </p:sp>
      <p:sp>
        <p:nvSpPr>
          <p:cNvPr id="44" name="Rectangle 43"/>
          <p:cNvSpPr/>
          <p:nvPr/>
        </p:nvSpPr>
        <p:spPr>
          <a:xfrm>
            <a:off x="1187296" y="529463"/>
            <a:ext cx="10699904" cy="553998"/>
          </a:xfrm>
          <a:prstGeom prst="rect">
            <a:avLst/>
          </a:prstGeom>
        </p:spPr>
        <p:txBody>
          <a:bodyPr wrap="square">
            <a:spAutoFit/>
          </a:bodyPr>
          <a:lstStyle/>
          <a:p>
            <a:pPr algn="just">
              <a:lnSpc>
                <a:spcPct val="125000"/>
              </a:lnSpc>
              <a:spcAft>
                <a:spcPts val="0"/>
              </a:spcAft>
            </a:pPr>
            <a:r>
              <a:rPr lang="vi-VN" sz="2400" b="1" u="sng">
                <a:latin typeface="Calibri" pitchFamily="34" charset="0"/>
                <a:ea typeface="Times New Roman" panose="02020603050405020304" pitchFamily="18" charset="0"/>
                <a:cs typeface="Calibri" pitchFamily="34" charset="0"/>
              </a:rPr>
              <a:t>Autorități </a:t>
            </a:r>
            <a:r>
              <a:rPr lang="ro-RO" sz="2400" b="1" u="sng" smtClean="0">
                <a:latin typeface="Calibri" pitchFamily="34" charset="0"/>
                <a:ea typeface="Times New Roman" panose="02020603050405020304" pitchFamily="18" charset="0"/>
                <a:cs typeface="Calibri" pitchFamily="34" charset="0"/>
              </a:rPr>
              <a:t>naționale </a:t>
            </a:r>
            <a:r>
              <a:rPr lang="vi-VN" sz="2400" b="1" u="sng" smtClean="0">
                <a:latin typeface="Calibri" pitchFamily="34" charset="0"/>
                <a:ea typeface="Times New Roman" panose="02020603050405020304" pitchFamily="18" charset="0"/>
                <a:cs typeface="Calibri" pitchFamily="34" charset="0"/>
              </a:rPr>
              <a:t>implicate </a:t>
            </a:r>
            <a:r>
              <a:rPr lang="vi-VN" sz="2400" b="1" u="sng" dirty="0">
                <a:latin typeface="Calibri" pitchFamily="34" charset="0"/>
                <a:ea typeface="Times New Roman" panose="02020603050405020304" pitchFamily="18" charset="0"/>
                <a:cs typeface="Calibri" pitchFamily="34" charset="0"/>
              </a:rPr>
              <a:t>în fluxurile </a:t>
            </a:r>
            <a:r>
              <a:rPr lang="vi-VN" sz="2400" b="1" u="sng" dirty="0" smtClean="0">
                <a:latin typeface="Calibri" pitchFamily="34" charset="0"/>
                <a:ea typeface="Times New Roman" panose="02020603050405020304" pitchFamily="18" charset="0"/>
                <a:cs typeface="Calibri" pitchFamily="34" charset="0"/>
              </a:rPr>
              <a:t>de </a:t>
            </a:r>
            <a:r>
              <a:rPr lang="vi-VN" sz="2400" b="1" u="sng" dirty="0">
                <a:latin typeface="Calibri" pitchFamily="34" charset="0"/>
                <a:ea typeface="Times New Roman" panose="02020603050405020304" pitchFamily="18" charset="0"/>
                <a:cs typeface="Calibri" pitchFamily="34" charset="0"/>
              </a:rPr>
              <a:t>stare civilă :</a:t>
            </a:r>
          </a:p>
        </p:txBody>
      </p:sp>
      <p:sp>
        <p:nvSpPr>
          <p:cNvPr id="40" name="TextBox 39"/>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5612" y="1460210"/>
            <a:ext cx="6128571" cy="4164286"/>
          </a:xfrm>
          <a:prstGeom prst="rect">
            <a:avLst/>
          </a:prstGeom>
        </p:spPr>
      </p:pic>
    </p:spTree>
    <p:extLst>
      <p:ext uri="{BB962C8B-B14F-4D97-AF65-F5344CB8AC3E}">
        <p14:creationId xmlns:p14="http://schemas.microsoft.com/office/powerpoint/2010/main" val="1592069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765958" y="1618095"/>
            <a:ext cx="10742633" cy="907941"/>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ro-RO" sz="2400" dirty="0"/>
              <a:t>integrare cu alte sisteme/instituţii</a:t>
            </a:r>
            <a:r>
              <a:rPr lang="en-US" sz="2400" dirty="0"/>
              <a:t> - </a:t>
            </a:r>
            <a:r>
              <a:rPr lang="ro-RO" sz="2400" dirty="0"/>
              <a:t>SNIEP, ePASS, CEI, FSCC etc. </a:t>
            </a:r>
          </a:p>
          <a:p>
            <a:endParaRPr lang="en-US" sz="2400" dirty="0"/>
          </a:p>
        </p:txBody>
      </p:sp>
      <p:sp>
        <p:nvSpPr>
          <p:cNvPr id="42" name="Rectangle 41"/>
          <p:cNvSpPr/>
          <p:nvPr/>
        </p:nvSpPr>
        <p:spPr>
          <a:xfrm>
            <a:off x="1305305" y="591711"/>
            <a:ext cx="10699904" cy="519822"/>
          </a:xfrm>
          <a:prstGeom prst="rect">
            <a:avLst/>
          </a:prstGeom>
        </p:spPr>
        <p:txBody>
          <a:bodyPr wrap="square">
            <a:spAutoFit/>
          </a:bodyPr>
          <a:lstStyle/>
          <a:p>
            <a:pPr algn="just">
              <a:lnSpc>
                <a:spcPct val="125000"/>
              </a:lnSpc>
              <a:spcAft>
                <a:spcPts val="0"/>
              </a:spcAft>
            </a:pPr>
            <a:r>
              <a:rPr lang="ro-RO" sz="2400" b="1" u="sng" dirty="0">
                <a:solidFill>
                  <a:schemeClr val="tx2">
                    <a:lumMod val="50000"/>
                  </a:schemeClr>
                </a:solidFill>
                <a:latin typeface="Calibri" panose="020F0502020204030204" pitchFamily="34" charset="0"/>
                <a:cs typeface="Calibri" panose="020F0502020204030204" pitchFamily="34" charset="0"/>
              </a:rPr>
              <a:t>Integrarea și schimbul de date cu sisteme terțe</a:t>
            </a:r>
            <a:r>
              <a:rPr lang="vi-VN" sz="2400" b="1" u="sng" dirty="0">
                <a:solidFill>
                  <a:schemeClr val="tx2">
                    <a:lumMod val="50000"/>
                  </a:schemeClr>
                </a:solidFill>
                <a:latin typeface="Calibri" panose="020F0502020204030204" pitchFamily="34" charset="0"/>
                <a:cs typeface="Calibri" panose="020F0502020204030204" pitchFamily="34" charset="0"/>
              </a:rPr>
              <a:t>:</a:t>
            </a:r>
          </a:p>
        </p:txBody>
      </p:sp>
      <p:sp>
        <p:nvSpPr>
          <p:cNvPr id="43" name="Rectangle 42"/>
          <p:cNvSpPr/>
          <p:nvPr/>
        </p:nvSpPr>
        <p:spPr>
          <a:xfrm>
            <a:off x="702367" y="3928766"/>
            <a:ext cx="10681252" cy="1200329"/>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ro-RO" sz="2400" dirty="0"/>
              <a:t>SIIEASC va permite integrarea și interoperabilitatea pentru realizarea schimbului de date unidirecțional sau bidirecțional cu alte sisteme, cu respectarea cerințelor de </a:t>
            </a:r>
            <a:r>
              <a:rPr lang="ro-RO" sz="2400" dirty="0" smtClean="0"/>
              <a:t>securitate</a:t>
            </a:r>
            <a:endParaRPr lang="ro-RO" sz="2400" dirty="0"/>
          </a:p>
        </p:txBody>
      </p:sp>
      <p:sp>
        <p:nvSpPr>
          <p:cNvPr id="44" name="Rectangle 43"/>
          <p:cNvSpPr/>
          <p:nvPr/>
        </p:nvSpPr>
        <p:spPr>
          <a:xfrm>
            <a:off x="675862" y="2636031"/>
            <a:ext cx="10760766" cy="830997"/>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ro-RO" sz="2400" dirty="0"/>
              <a:t>mecanisme care vor permite integrarea /schimbul de date  cu sisteme terţe, fără a mai fi necesară dezvoltarea de aplicații de integrare</a:t>
            </a:r>
          </a:p>
        </p:txBody>
      </p:sp>
      <p:sp>
        <p:nvSpPr>
          <p:cNvPr id="45" name="TextBox 44"/>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2901739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181" b="8534"/>
          <a:stretch/>
        </p:blipFill>
        <p:spPr>
          <a:xfrm>
            <a:off x="8887835" y="750640"/>
            <a:ext cx="2381250" cy="1959429"/>
          </a:xfrm>
          <a:prstGeom prst="rect">
            <a:avLst/>
          </a:prstGeom>
        </p:spPr>
      </p:pic>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752706" y="1185827"/>
            <a:ext cx="10742633" cy="3462486"/>
          </a:xfrm>
          <a:prstGeom prst="rect">
            <a:avLst/>
          </a:prstGeom>
        </p:spPr>
        <p:txBody>
          <a:bodyPr wrap="square">
            <a:spAutoFit/>
          </a:bodyPr>
          <a:lstStyle/>
          <a:p>
            <a:pPr marL="342900" indent="-342900">
              <a:spcAft>
                <a:spcPts val="1800"/>
              </a:spcAft>
              <a:buBlip>
                <a:blip r:embed="rId9"/>
              </a:buBlip>
            </a:pPr>
            <a:r>
              <a:rPr lang="ro-RO" sz="2400" dirty="0"/>
              <a:t>Ministerul Afacerilor Externe</a:t>
            </a:r>
          </a:p>
          <a:p>
            <a:pPr marL="342900" indent="-342900">
              <a:spcAft>
                <a:spcPts val="1800"/>
              </a:spcAft>
              <a:buBlip>
                <a:blip r:embed="rId9"/>
              </a:buBlip>
            </a:pPr>
            <a:r>
              <a:rPr lang="ro-RO" sz="2400" dirty="0"/>
              <a:t>Casa Națională de Asigurări de Sănătate</a:t>
            </a:r>
          </a:p>
          <a:p>
            <a:pPr marL="342900" indent="-342900">
              <a:spcAft>
                <a:spcPts val="1800"/>
              </a:spcAft>
              <a:buBlip>
                <a:blip r:embed="rId9"/>
              </a:buBlip>
            </a:pPr>
            <a:r>
              <a:rPr lang="ro-RO" sz="2400" dirty="0"/>
              <a:t>Ministerul Justiției </a:t>
            </a:r>
          </a:p>
          <a:p>
            <a:pPr marL="342900" indent="-342900">
              <a:spcAft>
                <a:spcPts val="1800"/>
              </a:spcAft>
              <a:buBlip>
                <a:blip r:embed="rId9"/>
              </a:buBlip>
            </a:pPr>
            <a:r>
              <a:rPr lang="ro-RO" sz="2400" dirty="0"/>
              <a:t>Institutul Național de Statistică</a:t>
            </a:r>
          </a:p>
          <a:p>
            <a:pPr marL="342900" indent="-342900">
              <a:spcAft>
                <a:spcPts val="1800"/>
              </a:spcAft>
              <a:buBlip>
                <a:blip r:embed="rId9"/>
              </a:buBlip>
            </a:pPr>
            <a:r>
              <a:rPr lang="ro-RO" sz="2400" dirty="0"/>
              <a:t>Autoritatea Electorală Permanentă (Registrul Electoral)</a:t>
            </a:r>
          </a:p>
          <a:p>
            <a:pPr marL="342900" indent="-342900">
              <a:spcAft>
                <a:spcPts val="1800"/>
              </a:spcAft>
              <a:buBlip>
                <a:blip r:embed="rId9"/>
              </a:buBlip>
            </a:pPr>
            <a:r>
              <a:rPr lang="ro-RO" sz="2400" dirty="0"/>
              <a:t>Uniunea Națională a Notarilor Publici</a:t>
            </a:r>
          </a:p>
        </p:txBody>
      </p:sp>
      <p:sp>
        <p:nvSpPr>
          <p:cNvPr id="42" name="Rectangle 41"/>
          <p:cNvSpPr/>
          <p:nvPr/>
        </p:nvSpPr>
        <p:spPr>
          <a:xfrm>
            <a:off x="987253" y="601162"/>
            <a:ext cx="10699904" cy="519822"/>
          </a:xfrm>
          <a:prstGeom prst="rect">
            <a:avLst/>
          </a:prstGeom>
        </p:spPr>
        <p:txBody>
          <a:bodyPr wrap="square">
            <a:spAutoFit/>
          </a:bodyPr>
          <a:lstStyle/>
          <a:p>
            <a:pPr algn="just">
              <a:lnSpc>
                <a:spcPct val="125000"/>
              </a:lnSpc>
              <a:spcAft>
                <a:spcPts val="0"/>
              </a:spcAft>
            </a:pPr>
            <a:r>
              <a:rPr lang="ro-RO" sz="2400" b="1" u="sng" dirty="0">
                <a:solidFill>
                  <a:schemeClr val="tx2">
                    <a:lumMod val="50000"/>
                  </a:schemeClr>
                </a:solidFill>
                <a:latin typeface="Calibri" panose="020F0502020204030204" pitchFamily="34" charset="0"/>
                <a:cs typeface="Calibri" panose="020F0502020204030204" pitchFamily="34" charset="0"/>
              </a:rPr>
              <a:t>Instituții vizate de integrarea</a:t>
            </a:r>
            <a:r>
              <a:rPr lang="en-US" sz="2400" b="1" u="sng" dirty="0">
                <a:solidFill>
                  <a:schemeClr val="tx2">
                    <a:lumMod val="50000"/>
                  </a:schemeClr>
                </a:solidFill>
                <a:latin typeface="Calibri" panose="020F0502020204030204" pitchFamily="34" charset="0"/>
                <a:cs typeface="Calibri" panose="020F0502020204030204" pitchFamily="34" charset="0"/>
              </a:rPr>
              <a:t> </a:t>
            </a:r>
            <a:r>
              <a:rPr lang="ro-RO" sz="2400" b="1" u="sng" dirty="0">
                <a:solidFill>
                  <a:schemeClr val="tx2">
                    <a:lumMod val="50000"/>
                  </a:schemeClr>
                </a:solidFill>
                <a:latin typeface="Calibri" panose="020F0502020204030204" pitchFamily="34" charset="0"/>
                <a:cs typeface="Calibri" panose="020F0502020204030204" pitchFamily="34" charset="0"/>
              </a:rPr>
              <a:t>ș</a:t>
            </a:r>
            <a:r>
              <a:rPr lang="en-US" sz="2400" b="1" u="sng" dirty="0" err="1">
                <a:solidFill>
                  <a:schemeClr val="tx2">
                    <a:lumMod val="50000"/>
                  </a:schemeClr>
                </a:solidFill>
                <a:latin typeface="Calibri" panose="020F0502020204030204" pitchFamily="34" charset="0"/>
                <a:cs typeface="Calibri" panose="020F0502020204030204" pitchFamily="34" charset="0"/>
              </a:rPr>
              <a:t>i</a:t>
            </a:r>
            <a:r>
              <a:rPr lang="en-US" sz="2400" b="1" u="sng" dirty="0">
                <a:solidFill>
                  <a:schemeClr val="tx2">
                    <a:lumMod val="50000"/>
                  </a:schemeClr>
                </a:solidFill>
                <a:latin typeface="Calibri" panose="020F0502020204030204" pitchFamily="34" charset="0"/>
                <a:cs typeface="Calibri" panose="020F0502020204030204" pitchFamily="34" charset="0"/>
              </a:rPr>
              <a:t> de </a:t>
            </a:r>
            <a:r>
              <a:rPr lang="ro-RO" sz="2400" b="1" u="sng" dirty="0">
                <a:solidFill>
                  <a:schemeClr val="tx2">
                    <a:lumMod val="50000"/>
                  </a:schemeClr>
                </a:solidFill>
                <a:latin typeface="Calibri" panose="020F0502020204030204" pitchFamily="34" charset="0"/>
                <a:cs typeface="Calibri" panose="020F0502020204030204" pitchFamily="34" charset="0"/>
              </a:rPr>
              <a:t>schimbul de date cu SIIEASC</a:t>
            </a:r>
            <a:r>
              <a:rPr lang="vi-VN" sz="2400" b="1" u="sng" dirty="0">
                <a:solidFill>
                  <a:schemeClr val="tx2">
                    <a:lumMod val="50000"/>
                  </a:schemeClr>
                </a:solidFill>
                <a:latin typeface="Calibri" panose="020F0502020204030204" pitchFamily="34" charset="0"/>
                <a:cs typeface="Calibri" panose="020F0502020204030204" pitchFamily="34" charset="0"/>
              </a:rPr>
              <a:t>:</a:t>
            </a:r>
          </a:p>
        </p:txBody>
      </p:sp>
      <p:pic>
        <p:nvPicPr>
          <p:cNvPr id="4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74788" y="4721073"/>
            <a:ext cx="1607344" cy="16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6377" y="5028423"/>
            <a:ext cx="1993582" cy="112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12" cstate="print"/>
          <a:stretch>
            <a:fillRect/>
          </a:stretch>
        </p:blipFill>
        <p:spPr>
          <a:xfrm>
            <a:off x="854741" y="4973270"/>
            <a:ext cx="2164556" cy="1193006"/>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1367" y="4985770"/>
            <a:ext cx="2628900" cy="1143000"/>
          </a:xfrm>
          <a:prstGeom prst="rect">
            <a:avLst/>
          </a:prstGeom>
        </p:spPr>
      </p:pic>
      <p:grpSp>
        <p:nvGrpSpPr>
          <p:cNvPr id="7" name="Group 6"/>
          <p:cNvGrpSpPr/>
          <p:nvPr/>
        </p:nvGrpSpPr>
        <p:grpSpPr>
          <a:xfrm>
            <a:off x="8734897" y="2906244"/>
            <a:ext cx="2546447" cy="1730425"/>
            <a:chOff x="8618783" y="2993328"/>
            <a:chExt cx="2546447" cy="1730425"/>
          </a:xfrm>
        </p:grpSpPr>
        <p:pic>
          <p:nvPicPr>
            <p:cNvPr id="5" name="Picture 4"/>
            <p:cNvPicPr>
              <a:picLocks noChangeAspect="1"/>
            </p:cNvPicPr>
            <p:nvPr/>
          </p:nvPicPr>
          <p:blipFill rotWithShape="1">
            <a:blip r:embed="rId14" cstate="print">
              <a:extLst>
                <a:ext uri="{28A0092B-C50C-407E-A947-70E740481C1C}">
                  <a14:useLocalDpi xmlns:a14="http://schemas.microsoft.com/office/drawing/2010/main" val="0"/>
                </a:ext>
              </a:extLst>
            </a:blip>
            <a:srcRect l="32965" t="22654" b="31510"/>
            <a:stretch/>
          </p:blipFill>
          <p:spPr>
            <a:xfrm>
              <a:off x="8618783" y="4209157"/>
              <a:ext cx="2546447" cy="514596"/>
            </a:xfrm>
            <a:prstGeom prst="rect">
              <a:avLst/>
            </a:prstGeom>
          </p:spPr>
        </p:pic>
        <p:pic>
          <p:nvPicPr>
            <p:cNvPr id="46" name="Picture 45"/>
            <p:cNvPicPr>
              <a:picLocks noChangeAspect="1"/>
            </p:cNvPicPr>
            <p:nvPr/>
          </p:nvPicPr>
          <p:blipFill rotWithShape="1">
            <a:blip r:embed="rId14" cstate="print">
              <a:extLst>
                <a:ext uri="{28A0092B-C50C-407E-A947-70E740481C1C}">
                  <a14:useLocalDpi xmlns:a14="http://schemas.microsoft.com/office/drawing/2010/main" val="0"/>
                </a:ext>
              </a:extLst>
            </a:blip>
            <a:srcRect r="68095"/>
            <a:stretch/>
          </p:blipFill>
          <p:spPr>
            <a:xfrm>
              <a:off x="9352740" y="2993328"/>
              <a:ext cx="1333160" cy="1234956"/>
            </a:xfrm>
            <a:prstGeom prst="rect">
              <a:avLst/>
            </a:prstGeom>
          </p:spPr>
        </p:pic>
      </p:grpSp>
      <p:pic>
        <p:nvPicPr>
          <p:cNvPr id="39" name="Picture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3" name="TextBox 42"/>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2016168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752706" y="1185827"/>
            <a:ext cx="9159919" cy="1200329"/>
          </a:xfrm>
          <a:prstGeom prst="rect">
            <a:avLst/>
          </a:prstGeom>
        </p:spPr>
        <p:txBody>
          <a:bodyPr wrap="square">
            <a:spAutoFit/>
          </a:bodyPr>
          <a:lstStyle/>
          <a:p>
            <a:pPr marL="342900" lvl="0" indent="-342900">
              <a:buFont typeface="Arial" panose="020B0604020202020204" pitchFamily="34" charset="0"/>
              <a:buChar char="•"/>
            </a:pPr>
            <a:r>
              <a:rPr lang="ro-RO" sz="2400" dirty="0"/>
              <a:t>Implementarea sistemului informatic central </a:t>
            </a:r>
            <a:endParaRPr lang="en-US" sz="2400" dirty="0"/>
          </a:p>
          <a:p>
            <a:pPr marL="342900" lvl="0" indent="-342900"/>
            <a:endParaRPr lang="en-US" sz="2400" dirty="0"/>
          </a:p>
          <a:p>
            <a:pPr lvl="0"/>
            <a:endParaRPr lang="ro-RO" sz="2400" dirty="0"/>
          </a:p>
        </p:txBody>
      </p:sp>
      <p:sp>
        <p:nvSpPr>
          <p:cNvPr id="42" name="Rectangle 41"/>
          <p:cNvSpPr/>
          <p:nvPr/>
        </p:nvSpPr>
        <p:spPr>
          <a:xfrm>
            <a:off x="987253" y="601162"/>
            <a:ext cx="10699904" cy="519822"/>
          </a:xfrm>
          <a:prstGeom prst="rect">
            <a:avLst/>
          </a:prstGeom>
        </p:spPr>
        <p:txBody>
          <a:bodyPr wrap="square">
            <a:spAutoFit/>
          </a:bodyPr>
          <a:lstStyle/>
          <a:p>
            <a:pPr algn="just">
              <a:lnSpc>
                <a:spcPct val="125000"/>
              </a:lnSpc>
              <a:spcAft>
                <a:spcPts val="0"/>
              </a:spcAft>
            </a:pP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Etape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principale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ale implement</a:t>
            </a:r>
            <a:r>
              <a:rPr lang="ro-RO" sz="2400" b="1" u="sng" dirty="0" err="1">
                <a:solidFill>
                  <a:schemeClr val="tx2">
                    <a:lumMod val="50000"/>
                  </a:schemeClr>
                </a:solidFill>
                <a:latin typeface="Calibri" pitchFamily="34" charset="0"/>
                <a:ea typeface="Times New Roman" panose="02020603050405020304" pitchFamily="18" charset="0"/>
                <a:cs typeface="Calibri" pitchFamily="34" charset="0"/>
              </a:rPr>
              <a:t>ării</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ro-RO" sz="2400" b="1" u="sng" dirty="0" smtClean="0">
                <a:solidFill>
                  <a:schemeClr val="tx2">
                    <a:lumMod val="50000"/>
                  </a:schemeClr>
                </a:solidFill>
                <a:latin typeface="Calibri" pitchFamily="34" charset="0"/>
                <a:ea typeface="Times New Roman" panose="02020603050405020304" pitchFamily="18" charset="0"/>
                <a:cs typeface="Calibri" pitchFamily="34" charset="0"/>
              </a:rPr>
              <a:t>(</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1)</a:t>
            </a:r>
            <a:endParaRPr lang="vi-VN" sz="2400" b="1" u="sng" dirty="0">
              <a:solidFill>
                <a:schemeClr val="tx2">
                  <a:lumMod val="50000"/>
                </a:schemeClr>
              </a:solidFill>
              <a:latin typeface="Calibri" pitchFamily="34" charset="0"/>
              <a:ea typeface="Times New Roman" panose="02020603050405020304" pitchFamily="18" charset="0"/>
              <a:cs typeface="Calibri" pitchFamily="34" charset="0"/>
            </a:endParaRP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73130" y="46469"/>
            <a:ext cx="557071" cy="792051"/>
          </a:xfrm>
          <a:prstGeom prst="rect">
            <a:avLst/>
          </a:prstGeom>
          <a:effectLst>
            <a:outerShdw blurRad="50800" dist="38100" dir="5400000" algn="t" rotWithShape="0">
              <a:prstClr val="black">
                <a:alpha val="40000"/>
              </a:prstClr>
            </a:outerShdw>
          </a:effectLst>
        </p:spPr>
      </p:pic>
      <p:sp>
        <p:nvSpPr>
          <p:cNvPr id="43" name="Rectangle 42"/>
          <p:cNvSpPr/>
          <p:nvPr/>
        </p:nvSpPr>
        <p:spPr>
          <a:xfrm>
            <a:off x="1712196" y="1822663"/>
            <a:ext cx="4625009" cy="3570208"/>
          </a:xfrm>
          <a:prstGeom prst="rect">
            <a:avLst/>
          </a:prstGeom>
        </p:spPr>
        <p:txBody>
          <a:bodyPr wrap="square">
            <a:spAutoFit/>
          </a:bodyPr>
          <a:lstStyle/>
          <a:p>
            <a:pPr marL="342900" lvl="0" indent="-342900">
              <a:spcBef>
                <a:spcPts val="600"/>
              </a:spcBef>
              <a:buFont typeface="Wingdings" panose="05000000000000000000" pitchFamily="2" charset="2"/>
              <a:buChar char="ü"/>
            </a:pPr>
            <a:r>
              <a:rPr lang="ro-RO" sz="2400" dirty="0" smtClean="0"/>
              <a:t>este </a:t>
            </a:r>
            <a:r>
              <a:rPr lang="ro-RO" sz="2400" dirty="0"/>
              <a:t>în derulare procedura de </a:t>
            </a:r>
            <a:r>
              <a:rPr lang="en-US" sz="2400" dirty="0" err="1"/>
              <a:t>achizi</a:t>
            </a:r>
            <a:r>
              <a:rPr lang="ro-RO" sz="2400" dirty="0"/>
              <a:t>ț</a:t>
            </a:r>
            <a:r>
              <a:rPr lang="en-US" sz="2400" dirty="0" err="1"/>
              <a:t>ie</a:t>
            </a:r>
            <a:r>
              <a:rPr lang="en-US" sz="2400" dirty="0"/>
              <a:t> public</a:t>
            </a:r>
            <a:r>
              <a:rPr lang="ro-RO" sz="2400" dirty="0"/>
              <a:t>ă - dialog competitiv pentru achiziționarea sistemului </a:t>
            </a:r>
            <a:r>
              <a:rPr lang="ro-RO" sz="2400" dirty="0" smtClean="0"/>
              <a:t>central</a:t>
            </a:r>
            <a:endParaRPr lang="en-GB" sz="2400" dirty="0"/>
          </a:p>
          <a:p>
            <a:pPr marL="342900" indent="-342900">
              <a:spcBef>
                <a:spcPts val="600"/>
              </a:spcBef>
              <a:buFont typeface="Wingdings" panose="05000000000000000000" pitchFamily="2" charset="2"/>
              <a:buChar char="ü"/>
            </a:pPr>
            <a:r>
              <a:rPr lang="ro-RO" sz="2400" dirty="0"/>
              <a:t>a</a:t>
            </a:r>
            <a:r>
              <a:rPr lang="en-US" sz="2400" dirty="0"/>
              <a:t>u</a:t>
            </a:r>
            <a:r>
              <a:rPr lang="ro-RO" sz="2400" dirty="0"/>
              <a:t> fost încheiat</a:t>
            </a:r>
            <a:r>
              <a:rPr lang="en-US" sz="2400" dirty="0"/>
              <a:t>e</a:t>
            </a:r>
            <a:r>
              <a:rPr lang="ro-RO" sz="2400" dirty="0"/>
              <a:t> </a:t>
            </a:r>
            <a:r>
              <a:rPr lang="ro-RO" sz="2400" dirty="0" err="1"/>
              <a:t>etap</a:t>
            </a:r>
            <a:r>
              <a:rPr lang="en-US" sz="2400" dirty="0" err="1"/>
              <a:t>ele</a:t>
            </a:r>
            <a:r>
              <a:rPr lang="ro-RO" sz="2400" dirty="0"/>
              <a:t> de selecție a candidaților</a:t>
            </a:r>
            <a:r>
              <a:rPr lang="en-US" sz="2400" dirty="0"/>
              <a:t> </a:t>
            </a:r>
            <a:r>
              <a:rPr lang="ro-RO" sz="2400" dirty="0"/>
              <a:t>- ședințele de </a:t>
            </a:r>
            <a:r>
              <a:rPr lang="ro-RO" sz="2400" dirty="0" smtClean="0"/>
              <a:t>dialog</a:t>
            </a:r>
            <a:endParaRPr lang="en-GB" sz="2400" dirty="0" smtClean="0"/>
          </a:p>
          <a:p>
            <a:pPr marL="342900" indent="-342900">
              <a:spcBef>
                <a:spcPts val="600"/>
              </a:spcBef>
              <a:buFont typeface="Wingdings" panose="05000000000000000000" pitchFamily="2" charset="2"/>
              <a:buChar char="ü"/>
            </a:pPr>
            <a:r>
              <a:rPr lang="en-US" sz="2400" dirty="0"/>
              <a:t>au </a:t>
            </a:r>
            <a:r>
              <a:rPr lang="en-US" sz="2400" dirty="0" err="1"/>
              <a:t>fost</a:t>
            </a:r>
            <a:r>
              <a:rPr lang="en-US" sz="2400" dirty="0"/>
              <a:t> </a:t>
            </a:r>
            <a:r>
              <a:rPr lang="en-US" sz="2400" dirty="0" err="1"/>
              <a:t>finalizate</a:t>
            </a:r>
            <a:r>
              <a:rPr lang="en-US" sz="2400" dirty="0"/>
              <a:t> </a:t>
            </a:r>
            <a:r>
              <a:rPr lang="en-US" sz="2400" dirty="0" err="1"/>
              <a:t>evaluarea</a:t>
            </a:r>
            <a:r>
              <a:rPr lang="en-US" sz="2400" dirty="0"/>
              <a:t> </a:t>
            </a:r>
            <a:r>
              <a:rPr lang="en-US" sz="2400" dirty="0" err="1" smtClean="0"/>
              <a:t>tehnic</a:t>
            </a:r>
            <a:r>
              <a:rPr lang="ro-RO" sz="2400" dirty="0"/>
              <a:t>ă</a:t>
            </a:r>
            <a:r>
              <a:rPr lang="en-US" sz="2400" dirty="0" smtClean="0"/>
              <a:t> </a:t>
            </a:r>
            <a:r>
              <a:rPr lang="ro-RO" sz="2400" dirty="0" smtClean="0"/>
              <a:t>ș</a:t>
            </a:r>
            <a:r>
              <a:rPr lang="en-US" sz="2400" dirty="0" err="1" smtClean="0"/>
              <a:t>i</a:t>
            </a:r>
            <a:r>
              <a:rPr lang="en-US" sz="2400" dirty="0" smtClean="0"/>
              <a:t> </a:t>
            </a:r>
            <a:r>
              <a:rPr lang="en-US" sz="2400" dirty="0" err="1" smtClean="0"/>
              <a:t>financiar</a:t>
            </a:r>
            <a:r>
              <a:rPr lang="ro-RO" sz="2400" dirty="0" smtClean="0"/>
              <a:t>ă</a:t>
            </a:r>
            <a:r>
              <a:rPr lang="en-US" sz="2400" dirty="0" smtClean="0"/>
              <a:t> </a:t>
            </a:r>
            <a:endParaRPr lang="en-US" sz="2400" dirty="0"/>
          </a:p>
        </p:txBody>
      </p:sp>
      <p:pic>
        <p:nvPicPr>
          <p:cNvPr id="1026" name="Picture 2" descr="C:\Users\Giulescu\Desktop\images.jpg"/>
          <p:cNvPicPr>
            <a:picLocks noChangeAspect="1" noChangeArrowheads="1"/>
          </p:cNvPicPr>
          <p:nvPr/>
        </p:nvPicPr>
        <p:blipFill>
          <a:blip r:embed="rId9" cstate="print"/>
          <a:srcRect/>
          <a:stretch>
            <a:fillRect/>
          </a:stretch>
        </p:blipFill>
        <p:spPr bwMode="auto">
          <a:xfrm>
            <a:off x="6811617" y="1669774"/>
            <a:ext cx="4710735" cy="4040257"/>
          </a:xfrm>
          <a:prstGeom prst="rect">
            <a:avLst/>
          </a:prstGeom>
          <a:noFill/>
        </p:spPr>
      </p:pic>
      <p:sp>
        <p:nvSpPr>
          <p:cNvPr id="45" name="TextBox 44"/>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3397229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770663" y="1948527"/>
            <a:ext cx="4612669" cy="3647152"/>
          </a:xfrm>
          <a:prstGeom prst="rect">
            <a:avLst/>
          </a:prstGeom>
        </p:spPr>
        <p:txBody>
          <a:bodyPr wrap="square">
            <a:spAutoFit/>
          </a:bodyPr>
          <a:lstStyle/>
          <a:p>
            <a:pPr marL="342900" lvl="0" indent="-342900">
              <a:buFont typeface="Arial" panose="020B0604020202020204" pitchFamily="34" charset="0"/>
              <a:buChar char="•"/>
            </a:pPr>
            <a:r>
              <a:rPr lang="ro-RO" sz="2400" dirty="0"/>
              <a:t>Implementarea serviciilor de digitizare a actele de stare civilă întocmite în ultimii 100 de ani </a:t>
            </a:r>
            <a:endParaRPr lang="ro-RO" sz="2400" dirty="0" smtClean="0"/>
          </a:p>
          <a:p>
            <a:pPr marL="800100" lvl="1" indent="-342900">
              <a:spcBef>
                <a:spcPts val="600"/>
              </a:spcBef>
              <a:buFont typeface="Wingdings" panose="05000000000000000000" pitchFamily="2" charset="2"/>
              <a:buChar char="ü"/>
            </a:pPr>
            <a:r>
              <a:rPr lang="en-US" sz="2400" dirty="0" smtClean="0"/>
              <a:t>a </a:t>
            </a:r>
            <a:r>
              <a:rPr lang="en-US" sz="2400" dirty="0" err="1" smtClean="0"/>
              <a:t>fost</a:t>
            </a:r>
            <a:r>
              <a:rPr lang="en-US" sz="2400" dirty="0" smtClean="0"/>
              <a:t> </a:t>
            </a:r>
            <a:r>
              <a:rPr lang="en-US" sz="2400" dirty="0" err="1" smtClean="0"/>
              <a:t>finalizat</a:t>
            </a:r>
            <a:r>
              <a:rPr lang="ro-RO" sz="2400" dirty="0" smtClean="0"/>
              <a:t>ă</a:t>
            </a:r>
            <a:r>
              <a:rPr lang="en-US" sz="2400" dirty="0" smtClean="0"/>
              <a:t> </a:t>
            </a:r>
            <a:r>
              <a:rPr lang="en-US" sz="2400" dirty="0" err="1" smtClean="0"/>
              <a:t>procedura</a:t>
            </a:r>
            <a:r>
              <a:rPr lang="en-US" sz="2400" dirty="0" smtClean="0"/>
              <a:t> de </a:t>
            </a:r>
            <a:r>
              <a:rPr lang="en-US" sz="2400" dirty="0" err="1" smtClean="0"/>
              <a:t>achizitie</a:t>
            </a:r>
            <a:endParaRPr lang="en-US" sz="2400" dirty="0" smtClean="0"/>
          </a:p>
          <a:p>
            <a:pPr marL="800100" lvl="1" indent="-342900">
              <a:spcBef>
                <a:spcPts val="600"/>
              </a:spcBef>
              <a:buFont typeface="Wingdings" panose="05000000000000000000" pitchFamily="2" charset="2"/>
              <a:buChar char="ü"/>
            </a:pPr>
            <a:r>
              <a:rPr lang="en-US" sz="2400" dirty="0" smtClean="0"/>
              <a:t>a </a:t>
            </a:r>
            <a:r>
              <a:rPr lang="en-US" sz="2400" dirty="0" err="1" smtClean="0"/>
              <a:t>fost</a:t>
            </a:r>
            <a:r>
              <a:rPr lang="en-US" sz="2400" dirty="0" smtClean="0"/>
              <a:t> </a:t>
            </a:r>
            <a:r>
              <a:rPr lang="en-US" sz="2400" dirty="0" err="1" smtClean="0"/>
              <a:t>semnat</a:t>
            </a:r>
            <a:r>
              <a:rPr lang="en-US" sz="2400" dirty="0" smtClean="0"/>
              <a:t> </a:t>
            </a:r>
            <a:r>
              <a:rPr lang="en-US" sz="2400" dirty="0" err="1" smtClean="0"/>
              <a:t>acordul</a:t>
            </a:r>
            <a:r>
              <a:rPr lang="ro-RO" sz="2400" dirty="0"/>
              <a:t>-</a:t>
            </a:r>
            <a:r>
              <a:rPr lang="en-US" sz="2400" dirty="0" err="1" smtClean="0"/>
              <a:t>cadru</a:t>
            </a:r>
            <a:endParaRPr lang="en-US" sz="2400" dirty="0" smtClean="0"/>
          </a:p>
          <a:p>
            <a:pPr marL="800100" lvl="1" indent="-342900">
              <a:spcBef>
                <a:spcPts val="600"/>
              </a:spcBef>
              <a:buFont typeface="Wingdings" panose="05000000000000000000" pitchFamily="2" charset="2"/>
              <a:buChar char="ü"/>
            </a:pPr>
            <a:r>
              <a:rPr lang="en-US" sz="2400" dirty="0" err="1" smtClean="0"/>
              <a:t>urmeaza</a:t>
            </a:r>
            <a:r>
              <a:rPr lang="en-US" sz="2400" dirty="0" smtClean="0"/>
              <a:t> a fi </a:t>
            </a:r>
            <a:r>
              <a:rPr lang="ro-RO" sz="2400" dirty="0" smtClean="0"/>
              <a:t>î</a:t>
            </a:r>
            <a:r>
              <a:rPr lang="en-US" sz="2400" dirty="0" err="1" smtClean="0"/>
              <a:t>ncheiate</a:t>
            </a:r>
            <a:r>
              <a:rPr lang="en-US" sz="2400" dirty="0" smtClean="0"/>
              <a:t> </a:t>
            </a:r>
            <a:r>
              <a:rPr lang="en-US" sz="2400" dirty="0" err="1" smtClean="0"/>
              <a:t>contractele</a:t>
            </a:r>
            <a:r>
              <a:rPr lang="en-US" sz="2400" dirty="0" smtClean="0"/>
              <a:t> </a:t>
            </a:r>
            <a:r>
              <a:rPr lang="en-US" sz="2400" dirty="0" err="1" smtClean="0"/>
              <a:t>subsecvente</a:t>
            </a:r>
            <a:r>
              <a:rPr lang="en-US" sz="2400" dirty="0" smtClean="0"/>
              <a:t> </a:t>
            </a:r>
            <a:endParaRPr lang="ro-RO" sz="2400" dirty="0"/>
          </a:p>
          <a:p>
            <a:pPr lvl="0"/>
            <a:endParaRPr lang="ro-RO" sz="2400" dirty="0"/>
          </a:p>
        </p:txBody>
      </p:sp>
      <p:sp>
        <p:nvSpPr>
          <p:cNvPr id="42" name="Rectangle 41"/>
          <p:cNvSpPr/>
          <p:nvPr/>
        </p:nvSpPr>
        <p:spPr>
          <a:xfrm>
            <a:off x="987253" y="601162"/>
            <a:ext cx="10699904" cy="553998"/>
          </a:xfrm>
          <a:prstGeom prst="rect">
            <a:avLst/>
          </a:prstGeom>
        </p:spPr>
        <p:txBody>
          <a:bodyPr wrap="square">
            <a:spAutoFit/>
          </a:bodyPr>
          <a:lstStyle/>
          <a:p>
            <a:pPr algn="just">
              <a:lnSpc>
                <a:spcPct val="125000"/>
              </a:lnSpc>
              <a:spcAft>
                <a:spcPts val="0"/>
              </a:spcAft>
            </a:pP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Etape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principale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ale implement</a:t>
            </a:r>
            <a:r>
              <a:rPr lang="ro-RO" sz="2400" b="1" u="sng" dirty="0" err="1">
                <a:solidFill>
                  <a:schemeClr val="tx2">
                    <a:lumMod val="50000"/>
                  </a:schemeClr>
                </a:solidFill>
                <a:latin typeface="Calibri" pitchFamily="34" charset="0"/>
                <a:ea typeface="Times New Roman" panose="02020603050405020304" pitchFamily="18" charset="0"/>
                <a:cs typeface="Calibri" pitchFamily="34" charset="0"/>
              </a:rPr>
              <a:t>ării</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ro-RO" sz="2400" b="1" u="sng" dirty="0" smtClean="0">
                <a:solidFill>
                  <a:schemeClr val="tx2">
                    <a:lumMod val="50000"/>
                  </a:schemeClr>
                </a:solidFill>
                <a:latin typeface="Calibri" pitchFamily="34" charset="0"/>
                <a:ea typeface="Times New Roman" panose="02020603050405020304" pitchFamily="18" charset="0"/>
                <a:cs typeface="Calibri" pitchFamily="34" charset="0"/>
              </a:rPr>
              <a:t>(</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2</a:t>
            </a:r>
            <a:r>
              <a:rPr lang="ro-RO" sz="2400" b="1" u="sng" dirty="0" smtClean="0">
                <a:solidFill>
                  <a:schemeClr val="tx2">
                    <a:lumMod val="50000"/>
                  </a:schemeClr>
                </a:solidFill>
                <a:latin typeface="Calibri" pitchFamily="34" charset="0"/>
                <a:ea typeface="Times New Roman" panose="02020603050405020304" pitchFamily="18" charset="0"/>
                <a:cs typeface="Calibri" pitchFamily="34" charset="0"/>
              </a:rPr>
              <a:t>)</a:t>
            </a:r>
            <a:endParaRPr lang="vi-VN" sz="2400" b="1" u="sng" dirty="0">
              <a:solidFill>
                <a:schemeClr val="tx2">
                  <a:lumMod val="50000"/>
                </a:schemeClr>
              </a:solidFill>
              <a:latin typeface="Calibri" pitchFamily="34" charset="0"/>
              <a:ea typeface="Times New Roman" panose="02020603050405020304" pitchFamily="18" charset="0"/>
              <a:cs typeface="Calibri" pitchFamily="34" charset="0"/>
            </a:endParaRP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73130" y="46469"/>
            <a:ext cx="557071" cy="792051"/>
          </a:xfrm>
          <a:prstGeom prst="rect">
            <a:avLst/>
          </a:prstGeom>
          <a:effectLst>
            <a:outerShdw blurRad="50800" dist="38100" dir="5400000" algn="t" rotWithShape="0">
              <a:prstClr val="black">
                <a:alpha val="40000"/>
              </a:prstClr>
            </a:outerShdw>
          </a:effectLst>
        </p:spPr>
      </p:pic>
      <p:pic>
        <p:nvPicPr>
          <p:cNvPr id="32" name="Picture 2" descr="C:\Documents and Settings\Andrei\Desktop\Porti deschise\stare civila\Picture18.jpg"/>
          <p:cNvPicPr>
            <a:picLocks noChangeAspect="1" noChangeArrowheads="1"/>
          </p:cNvPicPr>
          <p:nvPr/>
        </p:nvPicPr>
        <p:blipFill>
          <a:blip r:embed="rId9" cstate="print"/>
          <a:srcRect/>
          <a:stretch>
            <a:fillRect/>
          </a:stretch>
        </p:blipFill>
        <p:spPr bwMode="auto">
          <a:xfrm>
            <a:off x="6930887" y="1126435"/>
            <a:ext cx="5261113" cy="5357951"/>
          </a:xfrm>
          <a:prstGeom prst="rect">
            <a:avLst/>
          </a:prstGeom>
          <a:noFill/>
          <a:ln w="9525">
            <a:noFill/>
            <a:miter lim="800000"/>
            <a:headEnd/>
            <a:tailEnd/>
          </a:ln>
        </p:spPr>
      </p:pic>
      <p:pic>
        <p:nvPicPr>
          <p:cNvPr id="43" name="Picture 2" descr="C:\Documents and Settings\Andrei\Desktop\Porti deschise\stare civila\Picture8.jpg"/>
          <p:cNvPicPr>
            <a:picLocks noChangeAspect="1" noChangeArrowheads="1"/>
          </p:cNvPicPr>
          <p:nvPr/>
        </p:nvPicPr>
        <p:blipFill>
          <a:blip r:embed="rId10" cstate="print"/>
          <a:srcRect/>
          <a:stretch>
            <a:fillRect/>
          </a:stretch>
        </p:blipFill>
        <p:spPr bwMode="auto">
          <a:xfrm>
            <a:off x="5300870" y="1046922"/>
            <a:ext cx="6891131" cy="5391841"/>
          </a:xfrm>
          <a:prstGeom prst="rect">
            <a:avLst/>
          </a:prstGeom>
          <a:noFill/>
          <a:ln w="9525">
            <a:noFill/>
            <a:miter lim="800000"/>
            <a:headEnd/>
            <a:tailEnd/>
          </a:ln>
        </p:spPr>
      </p:pic>
      <p:sp>
        <p:nvSpPr>
          <p:cNvPr id="44" name="TextBox 43"/>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3397229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593680" y="2232748"/>
            <a:ext cx="4640929" cy="2677656"/>
          </a:xfrm>
          <a:prstGeom prst="rect">
            <a:avLst/>
          </a:prstGeom>
        </p:spPr>
        <p:txBody>
          <a:bodyPr wrap="square">
            <a:spAutoFit/>
          </a:bodyPr>
          <a:lstStyle/>
          <a:p>
            <a:pPr marL="342900" lvl="0" indent="-342900">
              <a:buFont typeface="Arial" panose="020B0604020202020204" pitchFamily="34" charset="0"/>
              <a:buChar char="•"/>
            </a:pPr>
            <a:r>
              <a:rPr lang="ro-RO" sz="2400" dirty="0"/>
              <a:t>Implementarea serviciilor de verificarea a calității digitizării documentelor în cadrul proiectului </a:t>
            </a:r>
            <a:r>
              <a:rPr lang="ro-RO" sz="2400" dirty="0" smtClean="0"/>
              <a:t>– </a:t>
            </a:r>
            <a:r>
              <a:rPr lang="en-US" sz="2400" dirty="0" err="1" smtClean="0"/>
              <a:t>este</a:t>
            </a:r>
            <a:r>
              <a:rPr lang="en-US" sz="2400" dirty="0" smtClean="0"/>
              <a:t> </a:t>
            </a:r>
            <a:r>
              <a:rPr lang="en-US" sz="2400" dirty="0" err="1" smtClean="0"/>
              <a:t>preconizat</a:t>
            </a:r>
            <a:r>
              <a:rPr lang="ro-RO" sz="2400" dirty="0" smtClean="0"/>
              <a:t>ă</a:t>
            </a:r>
            <a:r>
              <a:rPr lang="en-US" sz="2400" dirty="0" smtClean="0"/>
              <a:t> </a:t>
            </a:r>
            <a:r>
              <a:rPr lang="ro-RO" sz="2400" dirty="0" smtClean="0"/>
              <a:t>î</a:t>
            </a:r>
            <a:r>
              <a:rPr lang="en-US" sz="2400" dirty="0" err="1" smtClean="0"/>
              <a:t>nceperea</a:t>
            </a:r>
            <a:r>
              <a:rPr lang="en-US" sz="2400" dirty="0" smtClean="0"/>
              <a:t> </a:t>
            </a:r>
            <a:r>
              <a:rPr lang="en-US" sz="2400" dirty="0" err="1" smtClean="0"/>
              <a:t>activit</a:t>
            </a:r>
            <a:r>
              <a:rPr lang="ro-RO" sz="2400" dirty="0" err="1" smtClean="0"/>
              <a:t>ăț</a:t>
            </a:r>
            <a:r>
              <a:rPr lang="en-US" sz="2400" dirty="0" smtClean="0"/>
              <a:t>ii de </a:t>
            </a:r>
            <a:r>
              <a:rPr lang="en-US" sz="2400" dirty="0" err="1" smtClean="0"/>
              <a:t>digitizare</a:t>
            </a:r>
            <a:r>
              <a:rPr lang="en-US" sz="2400" dirty="0" smtClean="0"/>
              <a:t> </a:t>
            </a:r>
            <a:r>
              <a:rPr lang="ro-RO" sz="2400" dirty="0" smtClean="0"/>
              <a:t>î</a:t>
            </a:r>
            <a:r>
              <a:rPr lang="en-US" sz="2400" dirty="0" smtClean="0"/>
              <a:t>n </a:t>
            </a:r>
            <a:r>
              <a:rPr lang="en-US" sz="2400" dirty="0" err="1" smtClean="0"/>
              <a:t>perioada</a:t>
            </a:r>
            <a:r>
              <a:rPr lang="en-US" sz="2400" dirty="0" smtClean="0"/>
              <a:t> 4-8 </a:t>
            </a:r>
            <a:r>
              <a:rPr lang="en-US" sz="2400" dirty="0" err="1" smtClean="0"/>
              <a:t>noiembrie</a:t>
            </a:r>
            <a:r>
              <a:rPr lang="en-US" sz="2400" dirty="0" smtClean="0"/>
              <a:t> 2019</a:t>
            </a:r>
            <a:endParaRPr lang="ro-RO" sz="2400" dirty="0"/>
          </a:p>
          <a:p>
            <a:pPr lvl="0"/>
            <a:endParaRPr lang="ro-RO" sz="2400" dirty="0"/>
          </a:p>
        </p:txBody>
      </p:sp>
      <p:sp>
        <p:nvSpPr>
          <p:cNvPr id="42" name="Rectangle 41"/>
          <p:cNvSpPr/>
          <p:nvPr/>
        </p:nvSpPr>
        <p:spPr>
          <a:xfrm>
            <a:off x="987253" y="601162"/>
            <a:ext cx="10699904" cy="519822"/>
          </a:xfrm>
          <a:prstGeom prst="rect">
            <a:avLst/>
          </a:prstGeom>
        </p:spPr>
        <p:txBody>
          <a:bodyPr wrap="square">
            <a:spAutoFit/>
          </a:bodyPr>
          <a:lstStyle/>
          <a:p>
            <a:pPr algn="just">
              <a:lnSpc>
                <a:spcPct val="125000"/>
              </a:lnSpc>
              <a:spcAft>
                <a:spcPts val="0"/>
              </a:spcAft>
            </a:pP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Etape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principale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ale implement</a:t>
            </a:r>
            <a:r>
              <a:rPr lang="ro-RO" sz="2400" b="1" u="sng" dirty="0" err="1">
                <a:solidFill>
                  <a:schemeClr val="tx2">
                    <a:lumMod val="50000"/>
                  </a:schemeClr>
                </a:solidFill>
                <a:latin typeface="Calibri" pitchFamily="34" charset="0"/>
                <a:ea typeface="Times New Roman" panose="02020603050405020304" pitchFamily="18" charset="0"/>
                <a:cs typeface="Calibri" pitchFamily="34" charset="0"/>
              </a:rPr>
              <a:t>ării</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ro-RO" sz="2400" b="1" u="sng" dirty="0" smtClean="0">
                <a:solidFill>
                  <a:schemeClr val="tx2">
                    <a:lumMod val="50000"/>
                  </a:schemeClr>
                </a:solidFill>
                <a:latin typeface="Calibri" pitchFamily="34" charset="0"/>
                <a:ea typeface="Times New Roman" panose="02020603050405020304" pitchFamily="18" charset="0"/>
                <a:cs typeface="Calibri" pitchFamily="34" charset="0"/>
              </a:rPr>
              <a:t>(</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3)</a:t>
            </a:r>
            <a:endParaRPr lang="vi-VN" sz="2400" b="1" u="sng" dirty="0">
              <a:solidFill>
                <a:schemeClr val="tx2">
                  <a:lumMod val="50000"/>
                </a:schemeClr>
              </a:solidFill>
              <a:latin typeface="Calibri" pitchFamily="34" charset="0"/>
              <a:ea typeface="Times New Roman" panose="02020603050405020304" pitchFamily="18" charset="0"/>
              <a:cs typeface="Calibri" pitchFamily="34" charset="0"/>
            </a:endParaRP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73130" y="46469"/>
            <a:ext cx="557071" cy="792051"/>
          </a:xfrm>
          <a:prstGeom prst="rect">
            <a:avLst/>
          </a:prstGeom>
          <a:effectLst>
            <a:outerShdw blurRad="50800" dist="38100" dir="5400000" algn="t" rotWithShape="0">
              <a:prstClr val="black">
                <a:alpha val="40000"/>
              </a:prstClr>
            </a:outerShdw>
          </a:effectLst>
        </p:spPr>
      </p:pic>
      <p:pic>
        <p:nvPicPr>
          <p:cNvPr id="32" name="Picture 2" descr="C:\Documents and Settings\Andrei\Desktop\Porti deschise\stare civila\Picture4.png"/>
          <p:cNvPicPr>
            <a:picLocks noChangeAspect="1" noChangeArrowheads="1"/>
          </p:cNvPicPr>
          <p:nvPr/>
        </p:nvPicPr>
        <p:blipFill>
          <a:blip r:embed="rId9" cstate="print"/>
          <a:srcRect/>
          <a:stretch>
            <a:fillRect/>
          </a:stretch>
        </p:blipFill>
        <p:spPr bwMode="auto">
          <a:xfrm>
            <a:off x="5459987" y="1219200"/>
            <a:ext cx="6732013" cy="5235645"/>
          </a:xfrm>
          <a:prstGeom prst="rect">
            <a:avLst/>
          </a:prstGeom>
          <a:noFill/>
          <a:ln w="9525">
            <a:noFill/>
            <a:miter lim="800000"/>
            <a:headEnd/>
            <a:tailEnd/>
          </a:ln>
        </p:spPr>
      </p:pic>
      <p:sp>
        <p:nvSpPr>
          <p:cNvPr id="43" name="TextBox 42"/>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pic>
        <p:nvPicPr>
          <p:cNvPr id="3" name="Picture 2"/>
          <p:cNvPicPr>
            <a:picLocks noChangeAspect="1"/>
          </p:cNvPicPr>
          <p:nvPr/>
        </p:nvPicPr>
        <p:blipFill>
          <a:blip r:embed="rId10" cstate="print"/>
          <a:stretch>
            <a:fillRect/>
          </a:stretch>
        </p:blipFill>
        <p:spPr>
          <a:xfrm>
            <a:off x="507851" y="5677114"/>
            <a:ext cx="6133108" cy="676715"/>
          </a:xfrm>
          <a:prstGeom prst="rect">
            <a:avLst/>
          </a:prstGeom>
        </p:spPr>
      </p:pic>
    </p:spTree>
    <p:extLst>
      <p:ext uri="{BB962C8B-B14F-4D97-AF65-F5344CB8AC3E}">
        <p14:creationId xmlns:p14="http://schemas.microsoft.com/office/powerpoint/2010/main" val="3397229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832221" y="2126730"/>
            <a:ext cx="4640928" cy="3046988"/>
          </a:xfrm>
          <a:prstGeom prst="rect">
            <a:avLst/>
          </a:prstGeom>
        </p:spPr>
        <p:txBody>
          <a:bodyPr wrap="square">
            <a:spAutoFit/>
          </a:bodyPr>
          <a:lstStyle/>
          <a:p>
            <a:pPr marL="342900" indent="-342900">
              <a:buFont typeface="Arial" panose="020B0604020202020204" pitchFamily="34" charset="0"/>
              <a:buChar char="•"/>
            </a:pPr>
            <a:r>
              <a:rPr lang="ro-RO" sz="2400" dirty="0"/>
              <a:t>Dotarea oficiilor de stare civilă cu terminale informatice și periferice, cu servicii de livrare, instalare și punere în funcțiune echipamente hardware și infrastructura  software;</a:t>
            </a:r>
          </a:p>
          <a:p>
            <a:pPr lvl="0"/>
            <a:endParaRPr lang="ro-RO" sz="2400" dirty="0"/>
          </a:p>
        </p:txBody>
      </p:sp>
      <p:sp>
        <p:nvSpPr>
          <p:cNvPr id="42" name="Rectangle 41"/>
          <p:cNvSpPr/>
          <p:nvPr/>
        </p:nvSpPr>
        <p:spPr>
          <a:xfrm>
            <a:off x="987253" y="601162"/>
            <a:ext cx="10699904" cy="519822"/>
          </a:xfrm>
          <a:prstGeom prst="rect">
            <a:avLst/>
          </a:prstGeom>
        </p:spPr>
        <p:txBody>
          <a:bodyPr wrap="square">
            <a:spAutoFit/>
          </a:bodyPr>
          <a:lstStyle/>
          <a:p>
            <a:pPr algn="just">
              <a:lnSpc>
                <a:spcPct val="125000"/>
              </a:lnSpc>
              <a:spcAft>
                <a:spcPts val="0"/>
              </a:spcAft>
            </a:pP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Etape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principale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ale implement</a:t>
            </a:r>
            <a:r>
              <a:rPr lang="ro-RO" sz="2400" b="1" u="sng" dirty="0" err="1">
                <a:solidFill>
                  <a:schemeClr val="tx2">
                    <a:lumMod val="50000"/>
                  </a:schemeClr>
                </a:solidFill>
                <a:latin typeface="Calibri" pitchFamily="34" charset="0"/>
                <a:ea typeface="Times New Roman" panose="02020603050405020304" pitchFamily="18" charset="0"/>
                <a:cs typeface="Calibri" pitchFamily="34" charset="0"/>
              </a:rPr>
              <a:t>ării</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ro-RO" sz="2400" b="1" u="sng" dirty="0" smtClean="0">
                <a:solidFill>
                  <a:schemeClr val="tx2">
                    <a:lumMod val="50000"/>
                  </a:schemeClr>
                </a:solidFill>
                <a:latin typeface="Calibri" pitchFamily="34" charset="0"/>
                <a:ea typeface="Times New Roman" panose="02020603050405020304" pitchFamily="18" charset="0"/>
                <a:cs typeface="Calibri" pitchFamily="34" charset="0"/>
              </a:rPr>
              <a:t>(</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4)</a:t>
            </a:r>
            <a:endParaRPr lang="vi-VN" sz="2400" b="1" u="sng" dirty="0">
              <a:solidFill>
                <a:schemeClr val="tx2">
                  <a:lumMod val="50000"/>
                </a:schemeClr>
              </a:solidFill>
              <a:latin typeface="Calibri" pitchFamily="34" charset="0"/>
              <a:ea typeface="Times New Roman" panose="02020603050405020304" pitchFamily="18" charset="0"/>
              <a:cs typeface="Calibri" pitchFamily="34" charset="0"/>
            </a:endParaRP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73130" y="46469"/>
            <a:ext cx="557071" cy="792051"/>
          </a:xfrm>
          <a:prstGeom prst="rect">
            <a:avLst/>
          </a:prstGeom>
          <a:effectLst>
            <a:outerShdw blurRad="50800" dist="38100" dir="5400000" algn="t" rotWithShape="0">
              <a:prstClr val="black">
                <a:alpha val="40000"/>
              </a:prstClr>
            </a:outerShdw>
          </a:effectLst>
        </p:spPr>
      </p:pic>
      <p:pic>
        <p:nvPicPr>
          <p:cNvPr id="2050" name="Picture 2" descr="C:\Users\Giulescu\Desktop\index1.jpg"/>
          <p:cNvPicPr>
            <a:picLocks noChangeAspect="1" noChangeArrowheads="1"/>
          </p:cNvPicPr>
          <p:nvPr/>
        </p:nvPicPr>
        <p:blipFill>
          <a:blip r:embed="rId9" cstate="print"/>
          <a:srcRect/>
          <a:stretch>
            <a:fillRect/>
          </a:stretch>
        </p:blipFill>
        <p:spPr bwMode="auto">
          <a:xfrm>
            <a:off x="6105526" y="1519237"/>
            <a:ext cx="2638425" cy="1733550"/>
          </a:xfrm>
          <a:prstGeom prst="rect">
            <a:avLst/>
          </a:prstGeom>
          <a:noFill/>
        </p:spPr>
      </p:pic>
      <p:pic>
        <p:nvPicPr>
          <p:cNvPr id="2052" name="Picture 4" descr="C:\Users\Giulescu\Desktop\index3.jpg"/>
          <p:cNvPicPr>
            <a:picLocks noChangeAspect="1" noChangeArrowheads="1"/>
          </p:cNvPicPr>
          <p:nvPr/>
        </p:nvPicPr>
        <p:blipFill>
          <a:blip r:embed="rId10" cstate="print"/>
          <a:srcRect/>
          <a:stretch>
            <a:fillRect/>
          </a:stretch>
        </p:blipFill>
        <p:spPr bwMode="auto">
          <a:xfrm>
            <a:off x="6138861" y="3714749"/>
            <a:ext cx="2857500" cy="1600200"/>
          </a:xfrm>
          <a:prstGeom prst="rect">
            <a:avLst/>
          </a:prstGeom>
          <a:noFill/>
        </p:spPr>
      </p:pic>
      <p:pic>
        <p:nvPicPr>
          <p:cNvPr id="2051" name="Picture 3" descr="C:\Users\Giulescu\Desktop\index2.jpg"/>
          <p:cNvPicPr>
            <a:picLocks noChangeAspect="1" noChangeArrowheads="1"/>
          </p:cNvPicPr>
          <p:nvPr/>
        </p:nvPicPr>
        <p:blipFill>
          <a:blip r:embed="rId11" cstate="print"/>
          <a:srcRect/>
          <a:stretch>
            <a:fillRect/>
          </a:stretch>
        </p:blipFill>
        <p:spPr bwMode="auto">
          <a:xfrm>
            <a:off x="8153399" y="2386013"/>
            <a:ext cx="2628900" cy="1743075"/>
          </a:xfrm>
          <a:prstGeom prst="rect">
            <a:avLst/>
          </a:prstGeom>
          <a:noFill/>
        </p:spPr>
      </p:pic>
      <p:sp>
        <p:nvSpPr>
          <p:cNvPr id="32" name="TextBox 3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3397229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652694" y="2043077"/>
            <a:ext cx="8152012" cy="3785652"/>
          </a:xfrm>
          <a:prstGeom prst="rect">
            <a:avLst/>
          </a:prstGeom>
        </p:spPr>
        <p:txBody>
          <a:bodyPr wrap="square">
            <a:spAutoFit/>
          </a:bodyPr>
          <a:lstStyle/>
          <a:p>
            <a:pPr marL="342900" lvl="0" indent="-342900">
              <a:buFont typeface="Arial" panose="020B0604020202020204" pitchFamily="34" charset="0"/>
              <a:buChar char="•"/>
            </a:pPr>
            <a:r>
              <a:rPr lang="ro-RO" sz="2400" dirty="0"/>
              <a:t>Implementare sistem de comunicații care va asigura comunicațiile dintre sediile Birourilor de Stare Civilă (BSCiv)/Serviciilor Publice Comunitare Locale de Evidență a Persoanelor (SPCLEP) aflate în Unitățile Administrativ Teritoriale (UAT) și nodul central al SIIEASC administrat de Direcția pentru Evidența Persoanelor si Administrarea Bazelor de Date (DEPABD) </a:t>
            </a:r>
            <a:r>
              <a:rPr lang="ro-RO" sz="2400" dirty="0" smtClean="0"/>
              <a:t>– </a:t>
            </a:r>
            <a:r>
              <a:rPr lang="ro-RO" sz="2400" dirty="0"/>
              <a:t>responsabil STS</a:t>
            </a:r>
            <a:r>
              <a:rPr lang="ro-RO" sz="2400" dirty="0" smtClean="0"/>
              <a:t>; </a:t>
            </a:r>
            <a:endParaRPr lang="en-US" sz="2400" dirty="0" smtClean="0"/>
          </a:p>
          <a:p>
            <a:pPr marL="342900" lvl="0" indent="-342900">
              <a:buFont typeface="Arial" panose="020B0604020202020204" pitchFamily="34" charset="0"/>
              <a:buChar char="•"/>
            </a:pPr>
            <a:r>
              <a:rPr lang="ro-RO" sz="2400" dirty="0" smtClean="0"/>
              <a:t>A</a:t>
            </a:r>
            <a:r>
              <a:rPr lang="en-US" sz="2400" dirty="0" smtClean="0"/>
              <a:t>u </a:t>
            </a:r>
            <a:r>
              <a:rPr lang="en-US" sz="2400" dirty="0" err="1" smtClean="0"/>
              <a:t>fost</a:t>
            </a:r>
            <a:r>
              <a:rPr lang="en-US" sz="2400" dirty="0" smtClean="0"/>
              <a:t> </a:t>
            </a:r>
            <a:r>
              <a:rPr lang="en-US" sz="2400" dirty="0" err="1" smtClean="0"/>
              <a:t>finalizate</a:t>
            </a:r>
            <a:r>
              <a:rPr lang="en-US" sz="2400" dirty="0" smtClean="0"/>
              <a:t> </a:t>
            </a:r>
            <a:r>
              <a:rPr lang="en-US" sz="2400" dirty="0" err="1" smtClean="0"/>
              <a:t>procedurile</a:t>
            </a:r>
            <a:r>
              <a:rPr lang="en-US" sz="2400" dirty="0" smtClean="0"/>
              <a:t> de</a:t>
            </a:r>
            <a:r>
              <a:rPr lang="ro-RO" sz="2400" dirty="0" smtClean="0"/>
              <a:t> achiziți</a:t>
            </a:r>
            <a:r>
              <a:rPr lang="en-US" sz="2400" dirty="0" smtClean="0"/>
              <a:t>e, se </a:t>
            </a:r>
            <a:r>
              <a:rPr lang="en-US" sz="2400" dirty="0" err="1" smtClean="0"/>
              <a:t>deruleaz</a:t>
            </a:r>
            <a:r>
              <a:rPr lang="ro-RO" sz="2400" dirty="0" smtClean="0"/>
              <a:t>ă</a:t>
            </a:r>
            <a:r>
              <a:rPr lang="en-US" sz="2400" dirty="0" smtClean="0"/>
              <a:t> </a:t>
            </a:r>
            <a:r>
              <a:rPr lang="en-US" sz="2400" dirty="0" err="1" smtClean="0"/>
              <a:t>faza</a:t>
            </a:r>
            <a:r>
              <a:rPr lang="en-US" sz="2400" dirty="0" smtClean="0"/>
              <a:t> de </a:t>
            </a:r>
            <a:r>
              <a:rPr lang="en-US" sz="2400" dirty="0" err="1" smtClean="0"/>
              <a:t>implementare</a:t>
            </a:r>
            <a:endParaRPr lang="ro-RO" sz="2400" dirty="0"/>
          </a:p>
          <a:p>
            <a:pPr marL="342900" lvl="0" indent="-342900">
              <a:buFont typeface="Arial" panose="020B0604020202020204" pitchFamily="34" charset="0"/>
              <a:buChar char="•"/>
            </a:pPr>
            <a:endParaRPr lang="ro-RO" sz="2400" dirty="0"/>
          </a:p>
        </p:txBody>
      </p:sp>
      <p:sp>
        <p:nvSpPr>
          <p:cNvPr id="42" name="Rectangle 41"/>
          <p:cNvSpPr/>
          <p:nvPr/>
        </p:nvSpPr>
        <p:spPr>
          <a:xfrm>
            <a:off x="987253" y="601162"/>
            <a:ext cx="10699904" cy="519822"/>
          </a:xfrm>
          <a:prstGeom prst="rect">
            <a:avLst/>
          </a:prstGeom>
        </p:spPr>
        <p:txBody>
          <a:bodyPr wrap="square">
            <a:spAutoFit/>
          </a:bodyPr>
          <a:lstStyle/>
          <a:p>
            <a:pPr algn="just">
              <a:lnSpc>
                <a:spcPct val="125000"/>
              </a:lnSpc>
            </a:pP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Etape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principale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ale implement</a:t>
            </a:r>
            <a:r>
              <a:rPr lang="ro-RO" sz="2400" b="1" u="sng" dirty="0" err="1">
                <a:solidFill>
                  <a:schemeClr val="tx2">
                    <a:lumMod val="50000"/>
                  </a:schemeClr>
                </a:solidFill>
                <a:latin typeface="Calibri" pitchFamily="34" charset="0"/>
                <a:ea typeface="Times New Roman" panose="02020603050405020304" pitchFamily="18" charset="0"/>
                <a:cs typeface="Calibri" pitchFamily="34" charset="0"/>
              </a:rPr>
              <a:t>ării</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ro-RO" sz="2400" b="1" u="sng" dirty="0" smtClean="0">
                <a:solidFill>
                  <a:schemeClr val="tx2">
                    <a:lumMod val="50000"/>
                  </a:schemeClr>
                </a:solidFill>
                <a:latin typeface="Calibri" pitchFamily="34" charset="0"/>
                <a:ea typeface="Times New Roman" panose="02020603050405020304" pitchFamily="18" charset="0"/>
                <a:cs typeface="Calibri" pitchFamily="34" charset="0"/>
              </a:rPr>
              <a:t>(</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5)</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t>
            </a:r>
            <a:endParaRPr lang="vi-VN" sz="2400" b="1" u="sng" dirty="0">
              <a:solidFill>
                <a:schemeClr val="tx2">
                  <a:lumMod val="50000"/>
                </a:schemeClr>
              </a:solidFill>
              <a:latin typeface="Calibri" pitchFamily="34" charset="0"/>
              <a:ea typeface="Times New Roman" panose="02020603050405020304" pitchFamily="18" charset="0"/>
              <a:cs typeface="Calibri" pitchFamily="34" charset="0"/>
            </a:endParaRP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73130" y="46469"/>
            <a:ext cx="557071" cy="792051"/>
          </a:xfrm>
          <a:prstGeom prst="rect">
            <a:avLst/>
          </a:prstGeom>
          <a:effectLst>
            <a:outerShdw blurRad="50800" dist="38100" dir="5400000" algn="t" rotWithShape="0">
              <a:prstClr val="black">
                <a:alpha val="40000"/>
              </a:prstClr>
            </a:outerShdw>
          </a:effectLst>
        </p:spPr>
      </p:pic>
      <p:pic>
        <p:nvPicPr>
          <p:cNvPr id="43" name="Picture 2" descr="http://research.microsoft.com/en-us/groups/camsys/shutterstock_79202623.jpg"/>
          <p:cNvPicPr>
            <a:picLocks noChangeAspect="1" noChangeArrowheads="1"/>
          </p:cNvPicPr>
          <p:nvPr/>
        </p:nvPicPr>
        <p:blipFill>
          <a:blip r:embed="rId9" cstate="print"/>
          <a:srcRect/>
          <a:stretch>
            <a:fillRect/>
          </a:stretch>
        </p:blipFill>
        <p:spPr bwMode="auto">
          <a:xfrm>
            <a:off x="8835798" y="2147616"/>
            <a:ext cx="2971800" cy="3035300"/>
          </a:xfrm>
          <a:prstGeom prst="rect">
            <a:avLst/>
          </a:prstGeom>
          <a:noFill/>
          <a:ln w="9525">
            <a:noFill/>
            <a:miter lim="800000"/>
            <a:headEnd/>
            <a:tailEnd/>
          </a:ln>
        </p:spPr>
      </p:pic>
      <p:sp>
        <p:nvSpPr>
          <p:cNvPr id="44" name="TextBox 43"/>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753360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cxnSp>
        <p:nvCxnSpPr>
          <p:cNvPr id="5" name="Straight Connector 4"/>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
        <p:nvSpPr>
          <p:cNvPr id="18" name="TextBox 17"/>
          <p:cNvSpPr txBox="1"/>
          <p:nvPr/>
        </p:nvSpPr>
        <p:spPr>
          <a:xfrm>
            <a:off x="851666" y="1120323"/>
            <a:ext cx="9812041" cy="3847207"/>
          </a:xfrm>
          <a:prstGeom prst="rect">
            <a:avLst/>
          </a:prstGeom>
          <a:noFill/>
        </p:spPr>
        <p:txBody>
          <a:bodyPr wrap="square" rtlCol="0">
            <a:spAutoFit/>
          </a:bodyPr>
          <a:lstStyle/>
          <a:p>
            <a:pPr algn="ctr"/>
            <a:r>
              <a:rPr lang="pt-BR" sz="4000" dirty="0">
                <a:solidFill>
                  <a:srgbClr val="002060"/>
                </a:solidFill>
                <a:ea typeface="+mj-ea"/>
                <a:cs typeface="+mj-cs"/>
              </a:rPr>
              <a:t>Parteneriat</a:t>
            </a:r>
          </a:p>
          <a:p>
            <a:pPr algn="ctr"/>
            <a:endParaRPr lang="pt-BR" sz="2400" u="sng" dirty="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endParaRPr>
          </a:p>
          <a:p>
            <a:pPr marL="342900" indent="-342900">
              <a:buBlip>
                <a:blip r:embed="rId9"/>
              </a:buBlip>
            </a:pPr>
            <a:r>
              <a:rPr lang="ro-RO" sz="2400" dirty="0"/>
              <a:t>Ministerul Afacerilor Interne (prin Direcţia pentru Evidenţa Persoanelor </a:t>
            </a:r>
            <a:r>
              <a:rPr lang="ro-RO" sz="2400" dirty="0" smtClean="0"/>
              <a:t>şi </a:t>
            </a:r>
            <a:r>
              <a:rPr lang="ro-RO" sz="2400" dirty="0"/>
              <a:t>Administrarea Bazelor de Date - DEPABD și Direcția Generală Comunicații și Tehnologia Informației - DGCTI) </a:t>
            </a:r>
            <a:endParaRPr lang="en-US" sz="2400" dirty="0" smtClean="0"/>
          </a:p>
          <a:p>
            <a:pPr marL="342900" indent="-342900">
              <a:lnSpc>
                <a:spcPct val="150000"/>
              </a:lnSpc>
              <a:buBlip>
                <a:blip r:embed="rId9"/>
              </a:buBlip>
            </a:pPr>
            <a:r>
              <a:rPr lang="ro-RO" sz="2400" dirty="0" smtClean="0"/>
              <a:t>Serviciul </a:t>
            </a:r>
            <a:r>
              <a:rPr lang="ro-RO" sz="2400" dirty="0"/>
              <a:t>de Telecomunicații Speciale (STS ) </a:t>
            </a:r>
          </a:p>
          <a:p>
            <a:pPr marL="342900" indent="-342900">
              <a:lnSpc>
                <a:spcPct val="150000"/>
              </a:lnSpc>
              <a:buBlip>
                <a:blip r:embed="rId9"/>
              </a:buBlip>
            </a:pPr>
            <a:r>
              <a:rPr lang="ro-RO" sz="2400" dirty="0" smtClean="0"/>
              <a:t>Ministerul </a:t>
            </a:r>
            <a:r>
              <a:rPr lang="ro-RO" sz="2400" dirty="0"/>
              <a:t>Comunicațiilor şi Societății Informaționale (MCSI)</a:t>
            </a:r>
          </a:p>
          <a:p>
            <a:pPr marL="342900" indent="-342900">
              <a:lnSpc>
                <a:spcPct val="150000"/>
              </a:lnSpc>
              <a:buBlip>
                <a:blip r:embed="rId9"/>
              </a:buBlip>
            </a:pPr>
            <a:r>
              <a:rPr lang="ro-RO" sz="2400" dirty="0" smtClean="0"/>
              <a:t>Ministerul </a:t>
            </a:r>
            <a:r>
              <a:rPr lang="ro-RO" sz="2400" dirty="0"/>
              <a:t>Dezvoltării Regionale și Administrației Publice </a:t>
            </a:r>
            <a:r>
              <a:rPr lang="ro-RO" sz="2400" dirty="0" smtClean="0"/>
              <a:t>(MDRAP)</a:t>
            </a:r>
            <a:endParaRPr lang="ro-RO" sz="2400" dirty="0"/>
          </a:p>
        </p:txBody>
      </p:sp>
      <p:sp>
        <p:nvSpPr>
          <p:cNvPr id="21" name="TextBox 20"/>
          <p:cNvSpPr txBox="1"/>
          <p:nvPr/>
        </p:nvSpPr>
        <p:spPr>
          <a:xfrm>
            <a:off x="1118513" y="52017"/>
            <a:ext cx="2842701" cy="369332"/>
          </a:xfrm>
          <a:prstGeom prst="rect">
            <a:avLst/>
          </a:prstGeom>
          <a:noFill/>
        </p:spPr>
        <p:txBody>
          <a:bodyPr wrap="none" rtlCol="0">
            <a:spAutoFit/>
          </a:bodyPr>
          <a:lstStyle/>
          <a:p>
            <a:r>
              <a:rPr lang="en-US" dirty="0" err="1" smtClean="0"/>
              <a:t>Ministerul</a:t>
            </a:r>
            <a:r>
              <a:rPr lang="en-US" dirty="0" smtClean="0"/>
              <a:t> </a:t>
            </a:r>
            <a:r>
              <a:rPr lang="en-US" dirty="0" err="1" smtClean="0"/>
              <a:t>Afacerilor</a:t>
            </a:r>
            <a:r>
              <a:rPr lang="en-US" dirty="0" smtClean="0"/>
              <a:t> Interne</a:t>
            </a:r>
            <a:endParaRPr lang="en-US" dirty="0"/>
          </a:p>
        </p:txBody>
      </p:sp>
      <p:sp>
        <p:nvSpPr>
          <p:cNvPr id="23" name="Rectangle 22"/>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6" name="Group 19"/>
          <p:cNvGrpSpPr>
            <a:grpSpLocks/>
          </p:cNvGrpSpPr>
          <p:nvPr/>
        </p:nvGrpSpPr>
        <p:grpSpPr bwMode="auto">
          <a:xfrm>
            <a:off x="2143932" y="6721192"/>
            <a:ext cx="152400" cy="152400"/>
            <a:chOff x="2438400" y="6477000"/>
            <a:chExt cx="381000" cy="381000"/>
          </a:xfrm>
        </p:grpSpPr>
        <p:sp>
          <p:nvSpPr>
            <p:cNvPr id="27" name="Rectangle 26"/>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16"/>
          <p:cNvGrpSpPr>
            <a:grpSpLocks/>
          </p:cNvGrpSpPr>
          <p:nvPr/>
        </p:nvGrpSpPr>
        <p:grpSpPr bwMode="auto">
          <a:xfrm>
            <a:off x="3574405" y="6483160"/>
            <a:ext cx="435620" cy="401665"/>
            <a:chOff x="2438400" y="6477000"/>
            <a:chExt cx="381000" cy="381000"/>
          </a:xfrm>
        </p:grpSpPr>
        <p:sp>
          <p:nvSpPr>
            <p:cNvPr id="32" name="Rectangle 31"/>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6" name="Rectangle 35"/>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604809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707484" y="1532167"/>
            <a:ext cx="4247918" cy="4524315"/>
          </a:xfrm>
          <a:prstGeom prst="rect">
            <a:avLst/>
          </a:prstGeom>
        </p:spPr>
        <p:txBody>
          <a:bodyPr wrap="square">
            <a:spAutoFit/>
          </a:bodyPr>
          <a:lstStyle/>
          <a:p>
            <a:pPr marL="342900" lvl="0" indent="-342900">
              <a:buFont typeface="Arial" panose="020B0604020202020204" pitchFamily="34" charset="0"/>
              <a:buChar char="•"/>
            </a:pPr>
            <a:r>
              <a:rPr lang="ro-RO" sz="2400" dirty="0"/>
              <a:t>Dotare cu  ghișee mobile la nivel județean – au fost achiziționate 42 de autovehicule și 42 de stații portabile, </a:t>
            </a:r>
            <a:r>
              <a:rPr lang="en-US" sz="2400" dirty="0" smtClean="0"/>
              <a:t>a </a:t>
            </a:r>
            <a:r>
              <a:rPr lang="en-US" sz="2400" dirty="0" err="1" smtClean="0"/>
              <a:t>fost</a:t>
            </a:r>
            <a:r>
              <a:rPr lang="en-US" sz="2400" dirty="0" smtClean="0"/>
              <a:t> </a:t>
            </a:r>
            <a:r>
              <a:rPr lang="en-US" sz="2400" dirty="0" err="1" smtClean="0"/>
              <a:t>finalizata</a:t>
            </a:r>
            <a:r>
              <a:rPr lang="en-US" sz="2400" dirty="0" smtClean="0"/>
              <a:t> </a:t>
            </a:r>
            <a:r>
              <a:rPr lang="ro-RO" sz="2400" dirty="0" smtClean="0"/>
              <a:t>procedura </a:t>
            </a:r>
            <a:r>
              <a:rPr lang="ro-RO" sz="2400" dirty="0"/>
              <a:t>de achiziție a multifuncționalelor și</a:t>
            </a:r>
            <a:r>
              <a:rPr lang="en-US" sz="2400" dirty="0"/>
              <a:t> a</a:t>
            </a:r>
            <a:r>
              <a:rPr lang="ro-RO" sz="2400" dirty="0"/>
              <a:t> licențelor pentru dotarea ghișeelor (evaluare tehnică</a:t>
            </a:r>
            <a:r>
              <a:rPr lang="ro-RO" sz="2400" dirty="0" smtClean="0"/>
              <a:t>)</a:t>
            </a:r>
            <a:endParaRPr lang="en-US" sz="2400" dirty="0" smtClean="0"/>
          </a:p>
          <a:p>
            <a:pPr marL="342900" lvl="0" indent="-342900">
              <a:buFont typeface="Arial" panose="020B0604020202020204" pitchFamily="34" charset="0"/>
              <a:buChar char="•"/>
            </a:pPr>
            <a:r>
              <a:rPr lang="en-US" sz="2400" dirty="0" smtClean="0"/>
              <a:t>au </a:t>
            </a:r>
            <a:r>
              <a:rPr lang="en-US" sz="2400" dirty="0" err="1" smtClean="0"/>
              <a:t>fost</a:t>
            </a:r>
            <a:r>
              <a:rPr lang="en-US" sz="2400" dirty="0" smtClean="0"/>
              <a:t> </a:t>
            </a:r>
            <a:r>
              <a:rPr lang="en-US" sz="2400" dirty="0" err="1" smtClean="0"/>
              <a:t>distribuite</a:t>
            </a:r>
            <a:r>
              <a:rPr lang="en-US" sz="2400" dirty="0" smtClean="0"/>
              <a:t> c</a:t>
            </a:r>
            <a:r>
              <a:rPr lang="ro-RO" sz="2400" dirty="0" smtClean="0"/>
              <a:t>ă</a:t>
            </a:r>
            <a:r>
              <a:rPr lang="en-US" sz="2400" dirty="0" err="1" smtClean="0"/>
              <a:t>tre</a:t>
            </a:r>
            <a:r>
              <a:rPr lang="en-US" sz="2400" dirty="0" smtClean="0"/>
              <a:t>  </a:t>
            </a:r>
            <a:r>
              <a:rPr lang="en-US" sz="2400" dirty="0" err="1" smtClean="0"/>
              <a:t>structurile</a:t>
            </a:r>
            <a:r>
              <a:rPr lang="en-US" sz="2400" dirty="0" smtClean="0"/>
              <a:t> </a:t>
            </a:r>
            <a:r>
              <a:rPr lang="en-US" sz="2400" dirty="0" err="1" smtClean="0"/>
              <a:t>jude</a:t>
            </a:r>
            <a:r>
              <a:rPr lang="ro-RO" sz="2400" dirty="0"/>
              <a:t>ț</a:t>
            </a:r>
            <a:r>
              <a:rPr lang="en-US" sz="2400" dirty="0" err="1" smtClean="0"/>
              <a:t>ene</a:t>
            </a:r>
            <a:r>
              <a:rPr lang="ro-RO" sz="2400" dirty="0" smtClean="0"/>
              <a:t>.</a:t>
            </a:r>
            <a:endParaRPr lang="ro-RO" sz="2400" dirty="0"/>
          </a:p>
          <a:p>
            <a:pPr marL="342900" lvl="0" indent="-342900"/>
            <a:endParaRPr lang="ro-RO" sz="2400" dirty="0"/>
          </a:p>
        </p:txBody>
      </p:sp>
      <p:sp>
        <p:nvSpPr>
          <p:cNvPr id="42" name="Rectangle 41"/>
          <p:cNvSpPr/>
          <p:nvPr/>
        </p:nvSpPr>
        <p:spPr>
          <a:xfrm>
            <a:off x="987253" y="601162"/>
            <a:ext cx="10699904" cy="553998"/>
          </a:xfrm>
          <a:prstGeom prst="rect">
            <a:avLst/>
          </a:prstGeom>
        </p:spPr>
        <p:txBody>
          <a:bodyPr wrap="square">
            <a:spAutoFit/>
          </a:bodyPr>
          <a:lstStyle/>
          <a:p>
            <a:pPr algn="just">
              <a:lnSpc>
                <a:spcPct val="125000"/>
              </a:lnSpc>
            </a:pP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Etape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en-US" sz="2400" b="1" u="sng" dirty="0" err="1">
                <a:solidFill>
                  <a:schemeClr val="tx2">
                    <a:lumMod val="50000"/>
                  </a:schemeClr>
                </a:solidFill>
                <a:latin typeface="Calibri" pitchFamily="34" charset="0"/>
                <a:ea typeface="Times New Roman" panose="02020603050405020304" pitchFamily="18" charset="0"/>
                <a:cs typeface="Calibri" pitchFamily="34" charset="0"/>
              </a:rPr>
              <a:t>principale</a:t>
            </a:r>
            <a:r>
              <a:rPr lang="en-US" sz="2400" b="1" u="sng" dirty="0">
                <a:solidFill>
                  <a:schemeClr val="tx2">
                    <a:lumMod val="50000"/>
                  </a:schemeClr>
                </a:solidFill>
                <a:latin typeface="Calibri" pitchFamily="34" charset="0"/>
                <a:ea typeface="Times New Roman" panose="02020603050405020304" pitchFamily="18" charset="0"/>
                <a:cs typeface="Calibri" pitchFamily="34" charset="0"/>
              </a:rPr>
              <a:t> ale implement</a:t>
            </a:r>
            <a:r>
              <a:rPr lang="ro-RO" sz="2400" b="1" u="sng" dirty="0" err="1">
                <a:solidFill>
                  <a:schemeClr val="tx2">
                    <a:lumMod val="50000"/>
                  </a:schemeClr>
                </a:solidFill>
                <a:latin typeface="Calibri" pitchFamily="34" charset="0"/>
                <a:ea typeface="Times New Roman" panose="02020603050405020304" pitchFamily="18" charset="0"/>
                <a:cs typeface="Calibri" pitchFamily="34" charset="0"/>
              </a:rPr>
              <a:t>ării</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 </a:t>
            </a:r>
            <a:r>
              <a:rPr lang="ro-RO" sz="2400" b="1" u="sng" dirty="0" smtClean="0">
                <a:solidFill>
                  <a:schemeClr val="tx2">
                    <a:lumMod val="50000"/>
                  </a:schemeClr>
                </a:solidFill>
                <a:latin typeface="Calibri" pitchFamily="34" charset="0"/>
                <a:ea typeface="Times New Roman" panose="02020603050405020304" pitchFamily="18" charset="0"/>
                <a:cs typeface="Calibri" pitchFamily="34" charset="0"/>
              </a:rPr>
              <a:t>(</a:t>
            </a:r>
            <a:r>
              <a:rPr lang="ro-RO" sz="2400" b="1" u="sng" dirty="0">
                <a:solidFill>
                  <a:schemeClr val="tx2">
                    <a:lumMod val="50000"/>
                  </a:schemeClr>
                </a:solidFill>
                <a:latin typeface="Calibri" pitchFamily="34" charset="0"/>
                <a:ea typeface="Times New Roman" panose="02020603050405020304" pitchFamily="18" charset="0"/>
                <a:cs typeface="Calibri" pitchFamily="34" charset="0"/>
              </a:rPr>
              <a:t>6)</a:t>
            </a:r>
            <a:r>
              <a:rPr lang="en-US" sz="2400" b="1" u="sng" dirty="0">
                <a:latin typeface="Calibri" pitchFamily="34" charset="0"/>
                <a:ea typeface="Times New Roman" panose="02020603050405020304" pitchFamily="18" charset="0"/>
                <a:cs typeface="Calibri" pitchFamily="34" charset="0"/>
              </a:rPr>
              <a:t> </a:t>
            </a:r>
            <a:endParaRPr lang="vi-VN" sz="2400" b="1" u="sng" dirty="0">
              <a:latin typeface="Calibri" pitchFamily="34" charset="0"/>
              <a:ea typeface="Times New Roman" panose="02020603050405020304" pitchFamily="18" charset="0"/>
              <a:cs typeface="Calibri" pitchFamily="34" charset="0"/>
            </a:endParaRP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73130" y="46469"/>
            <a:ext cx="557071" cy="792051"/>
          </a:xfrm>
          <a:prstGeom prst="rect">
            <a:avLst/>
          </a:prstGeom>
          <a:effectLst>
            <a:outerShdw blurRad="50800" dist="38100" dir="5400000" algn="t" rotWithShape="0">
              <a:prstClr val="black">
                <a:alpha val="40000"/>
              </a:prstClr>
            </a:outerShdw>
          </a:effectLst>
        </p:spPr>
      </p:pic>
      <p:pic>
        <p:nvPicPr>
          <p:cNvPr id="1026" name="Picture 2" descr="C:\Users\Giulescu\Desktop\IMG-20190327-WA0024.jpg"/>
          <p:cNvPicPr>
            <a:picLocks noChangeAspect="1" noChangeArrowheads="1"/>
          </p:cNvPicPr>
          <p:nvPr/>
        </p:nvPicPr>
        <p:blipFill>
          <a:blip r:embed="rId9" cstate="print"/>
          <a:srcRect/>
          <a:stretch>
            <a:fillRect/>
          </a:stretch>
        </p:blipFill>
        <p:spPr bwMode="auto">
          <a:xfrm>
            <a:off x="4814888" y="1157287"/>
            <a:ext cx="7377112" cy="5329237"/>
          </a:xfrm>
          <a:prstGeom prst="rect">
            <a:avLst/>
          </a:prstGeom>
          <a:noFill/>
        </p:spPr>
      </p:pic>
      <p:sp>
        <p:nvSpPr>
          <p:cNvPr id="32" name="TextBox 3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753360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7003"/>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6" y="6483165"/>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6" y="6483166"/>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6" y="6475930"/>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7" y="6483162"/>
            <a:ext cx="526727"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2" name="Group 16"/>
          <p:cNvGrpSpPr>
            <a:grpSpLocks/>
          </p:cNvGrpSpPr>
          <p:nvPr/>
        </p:nvGrpSpPr>
        <p:grpSpPr bwMode="auto">
          <a:xfrm>
            <a:off x="3574407" y="6483164"/>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74171" y="67613"/>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5" y="52017"/>
            <a:ext cx="2842701" cy="369332"/>
          </a:xfrm>
          <a:prstGeom prst="rect">
            <a:avLst/>
          </a:prstGeom>
          <a:noFill/>
        </p:spPr>
        <p:txBody>
          <a:bodyPr wrap="none" rtlCol="0">
            <a:spAutoFit/>
          </a:bodyPr>
          <a:lstStyle/>
          <a:p>
            <a:r>
              <a:rPr lang="en-US" dirty="0" err="1">
                <a:solidFill>
                  <a:prstClr val="black"/>
                </a:solidFill>
              </a:rPr>
              <a:t>Ministerul</a:t>
            </a:r>
            <a:r>
              <a:rPr lang="en-US" dirty="0">
                <a:solidFill>
                  <a:prstClr val="black"/>
                </a:solidFill>
              </a:rPr>
              <a:t> </a:t>
            </a:r>
            <a:r>
              <a:rPr lang="en-US" dirty="0" err="1">
                <a:solidFill>
                  <a:prstClr val="black"/>
                </a:solidFill>
              </a:rPr>
              <a:t>Afacerilor</a:t>
            </a:r>
            <a:r>
              <a:rPr lang="en-US" dirty="0">
                <a:solidFill>
                  <a:prstClr val="black"/>
                </a:solidFill>
              </a:rPr>
              <a:t> Interne</a:t>
            </a:r>
          </a:p>
        </p:txBody>
      </p:sp>
      <p:sp>
        <p:nvSpPr>
          <p:cNvPr id="3" name="Rectangle 2"/>
          <p:cNvSpPr/>
          <p:nvPr/>
        </p:nvSpPr>
        <p:spPr>
          <a:xfrm>
            <a:off x="926614" y="875693"/>
            <a:ext cx="4402359" cy="519822"/>
          </a:xfrm>
          <a:prstGeom prst="rect">
            <a:avLst/>
          </a:prstGeom>
        </p:spPr>
        <p:txBody>
          <a:bodyPr wrap="none">
            <a:spAutoFit/>
          </a:bodyPr>
          <a:lstStyle/>
          <a:p>
            <a:pPr algn="just">
              <a:lnSpc>
                <a:spcPct val="125000"/>
              </a:lnSpc>
            </a:pPr>
            <a:r>
              <a:rPr lang="ro-RO" sz="2400" b="1" dirty="0">
                <a:solidFill>
                  <a:srgbClr val="44546A">
                    <a:lumMod val="50000"/>
                  </a:srgbClr>
                </a:solidFill>
                <a:ea typeface="Times New Roman" panose="02020603050405020304" pitchFamily="18" charset="0"/>
                <a:cs typeface="Times New Roman" panose="02020603050405020304" pitchFamily="18" charset="0"/>
              </a:rPr>
              <a:t>Elemente din raportul de progres</a:t>
            </a:r>
            <a:endParaRPr lang="en-US" sz="2400" dirty="0">
              <a:solidFill>
                <a:srgbClr val="44546A">
                  <a:lumMod val="50000"/>
                </a:srgbClr>
              </a:solidFill>
              <a:ea typeface="Times New Roman" panose="02020603050405020304" pitchFamily="18" charset="0"/>
              <a:cs typeface="Times New Roman" panose="02020603050405020304" pitchFamily="18" charset="0"/>
            </a:endParaRPr>
          </a:p>
        </p:txBody>
      </p:sp>
      <p:sp>
        <p:nvSpPr>
          <p:cNvPr id="40" name="Rectangle 39"/>
          <p:cNvSpPr/>
          <p:nvPr/>
        </p:nvSpPr>
        <p:spPr>
          <a:xfrm>
            <a:off x="926616" y="2383961"/>
            <a:ext cx="5917098" cy="1477328"/>
          </a:xfrm>
          <a:prstGeom prst="rect">
            <a:avLst/>
          </a:prstGeom>
        </p:spPr>
        <p:txBody>
          <a:bodyPr wrap="square">
            <a:spAutoFit/>
          </a:bodyPr>
          <a:lstStyle/>
          <a:p>
            <a:pPr algn="just">
              <a:lnSpc>
                <a:spcPct val="125000"/>
              </a:lnSpc>
            </a:pPr>
            <a:r>
              <a:rPr lang="ro-RO" sz="2400" b="1" dirty="0">
                <a:solidFill>
                  <a:srgbClr val="44546A">
                    <a:lumMod val="50000"/>
                  </a:srgbClr>
                </a:solidFill>
                <a:ea typeface="Times New Roman" panose="02020603050405020304" pitchFamily="18" charset="0"/>
                <a:cs typeface="Times New Roman" panose="02020603050405020304" pitchFamily="18" charset="0"/>
              </a:rPr>
              <a:t>Buget: </a:t>
            </a:r>
            <a:r>
              <a:rPr lang="ro-RO" sz="2000" dirty="0">
                <a:solidFill>
                  <a:prstClr val="black"/>
                </a:solidFill>
                <a:ea typeface="Times New Roman" panose="02020603050405020304" pitchFamily="18" charset="0"/>
                <a:cs typeface="Times New Roman" panose="02020603050405020304" pitchFamily="18" charset="0"/>
              </a:rPr>
              <a:t>184.920.864,06 lei</a:t>
            </a:r>
          </a:p>
          <a:p>
            <a:pPr algn="just">
              <a:lnSpc>
                <a:spcPct val="125000"/>
              </a:lnSpc>
            </a:pPr>
            <a:r>
              <a:rPr lang="ro-RO" sz="2400" b="1" dirty="0">
                <a:solidFill>
                  <a:srgbClr val="44546A">
                    <a:lumMod val="50000"/>
                  </a:srgbClr>
                </a:solidFill>
                <a:ea typeface="Times New Roman" panose="02020603050405020304" pitchFamily="18" charset="0"/>
                <a:cs typeface="Times New Roman" panose="02020603050405020304" pitchFamily="18" charset="0"/>
              </a:rPr>
              <a:t>Durată de implementare</a:t>
            </a:r>
            <a:r>
              <a:rPr lang="ro-RO" sz="2400" dirty="0">
                <a:solidFill>
                  <a:srgbClr val="44546A">
                    <a:lumMod val="50000"/>
                  </a:srgbClr>
                </a:solidFill>
                <a:ea typeface="Times New Roman" panose="02020603050405020304" pitchFamily="18" charset="0"/>
                <a:cs typeface="Times New Roman" panose="02020603050405020304" pitchFamily="18" charset="0"/>
              </a:rPr>
              <a:t>: </a:t>
            </a:r>
            <a:r>
              <a:rPr lang="ro-RO" sz="2000" dirty="0">
                <a:solidFill>
                  <a:prstClr val="black"/>
                </a:solidFill>
                <a:ea typeface="Times New Roman" panose="02020603050405020304" pitchFamily="18" charset="0"/>
                <a:cs typeface="Times New Roman" panose="02020603050405020304" pitchFamily="18" charset="0"/>
              </a:rPr>
              <a:t>36 luni</a:t>
            </a:r>
            <a:endParaRPr lang="en-US" sz="2000" dirty="0">
              <a:solidFill>
                <a:prstClr val="black"/>
              </a:solidFill>
              <a:ea typeface="Times New Roman" panose="02020603050405020304" pitchFamily="18" charset="0"/>
              <a:cs typeface="Times New Roman" panose="02020603050405020304" pitchFamily="18" charset="0"/>
            </a:endParaRPr>
          </a:p>
          <a:p>
            <a:pPr algn="just">
              <a:lnSpc>
                <a:spcPct val="125000"/>
              </a:lnSpc>
            </a:pPr>
            <a:r>
              <a:rPr lang="ro-RO" sz="2400" b="1" dirty="0">
                <a:solidFill>
                  <a:srgbClr val="44546A">
                    <a:lumMod val="50000"/>
                  </a:srgbClr>
                </a:solidFill>
                <a:ea typeface="Times New Roman" panose="02020603050405020304" pitchFamily="18" charset="0"/>
                <a:cs typeface="Times New Roman" panose="02020603050405020304" pitchFamily="18" charset="0"/>
              </a:rPr>
              <a:t>Stadiu estimat</a:t>
            </a:r>
            <a:r>
              <a:rPr lang="ro-RO" sz="2400" dirty="0">
                <a:solidFill>
                  <a:srgbClr val="44546A">
                    <a:lumMod val="50000"/>
                  </a:srgbClr>
                </a:solidFill>
                <a:ea typeface="Times New Roman" panose="02020603050405020304" pitchFamily="18" charset="0"/>
                <a:cs typeface="Times New Roman" panose="02020603050405020304" pitchFamily="18" charset="0"/>
              </a:rPr>
              <a:t>: </a:t>
            </a:r>
            <a:r>
              <a:rPr lang="en-US" sz="2400" dirty="0" smtClean="0">
                <a:solidFill>
                  <a:srgbClr val="44546A">
                    <a:lumMod val="50000"/>
                  </a:srgbClr>
                </a:solidFill>
                <a:ea typeface="Times New Roman" panose="02020603050405020304" pitchFamily="18" charset="0"/>
                <a:cs typeface="Times New Roman" panose="02020603050405020304" pitchFamily="18" charset="0"/>
              </a:rPr>
              <a:t>32</a:t>
            </a:r>
            <a:r>
              <a:rPr lang="ro-RO" sz="2400" dirty="0" smtClean="0">
                <a:solidFill>
                  <a:srgbClr val="44546A">
                    <a:lumMod val="50000"/>
                  </a:srgbClr>
                </a:solidFill>
                <a:ea typeface="Times New Roman" panose="02020603050405020304" pitchFamily="18" charset="0"/>
                <a:cs typeface="Times New Roman" panose="02020603050405020304" pitchFamily="18" charset="0"/>
              </a:rPr>
              <a:t>%</a:t>
            </a:r>
            <a:endParaRPr lang="en-US" sz="2000" dirty="0">
              <a:solidFill>
                <a:prstClr val="black"/>
              </a:solidFill>
              <a:ea typeface="Times New Roman" panose="02020603050405020304" pitchFamily="18" charset="0"/>
              <a:cs typeface="Times New Roman" panose="02020603050405020304" pitchFamily="18" charset="0"/>
            </a:endParaRPr>
          </a:p>
        </p:txBody>
      </p:sp>
      <p:pic>
        <p:nvPicPr>
          <p:cNvPr id="3074" name="Picture 2" descr="C:\Users\Giulescu\Desktop\index5.jpg"/>
          <p:cNvPicPr>
            <a:picLocks noChangeAspect="1" noChangeArrowheads="1"/>
          </p:cNvPicPr>
          <p:nvPr/>
        </p:nvPicPr>
        <p:blipFill>
          <a:blip r:embed="rId9" cstate="print"/>
          <a:srcRect/>
          <a:stretch>
            <a:fillRect/>
          </a:stretch>
        </p:blipFill>
        <p:spPr bwMode="auto">
          <a:xfrm>
            <a:off x="5800724" y="1814513"/>
            <a:ext cx="5986463" cy="3228975"/>
          </a:xfrm>
          <a:prstGeom prst="rect">
            <a:avLst/>
          </a:prstGeom>
          <a:noFill/>
        </p:spPr>
      </p:pic>
      <p:sp>
        <p:nvSpPr>
          <p:cNvPr id="42" name="TextBox 4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3624395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7003"/>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6" y="6483165"/>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6" y="6483166"/>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6" y="6475930"/>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7" y="6483162"/>
            <a:ext cx="526727"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2" name="Group 16"/>
          <p:cNvGrpSpPr>
            <a:grpSpLocks/>
          </p:cNvGrpSpPr>
          <p:nvPr/>
        </p:nvGrpSpPr>
        <p:grpSpPr bwMode="auto">
          <a:xfrm>
            <a:off x="3574407" y="6483164"/>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74171" y="67613"/>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5" y="52017"/>
            <a:ext cx="2842701" cy="369332"/>
          </a:xfrm>
          <a:prstGeom prst="rect">
            <a:avLst/>
          </a:prstGeom>
          <a:noFill/>
        </p:spPr>
        <p:txBody>
          <a:bodyPr wrap="none" rtlCol="0">
            <a:spAutoFit/>
          </a:bodyPr>
          <a:lstStyle/>
          <a:p>
            <a:r>
              <a:rPr lang="en-US" dirty="0" err="1">
                <a:solidFill>
                  <a:prstClr val="black"/>
                </a:solidFill>
              </a:rPr>
              <a:t>Ministerul</a:t>
            </a:r>
            <a:r>
              <a:rPr lang="en-US" dirty="0">
                <a:solidFill>
                  <a:prstClr val="black"/>
                </a:solidFill>
              </a:rPr>
              <a:t> </a:t>
            </a:r>
            <a:r>
              <a:rPr lang="en-US" dirty="0" err="1">
                <a:solidFill>
                  <a:prstClr val="black"/>
                </a:solidFill>
              </a:rPr>
              <a:t>Afacerilor</a:t>
            </a:r>
            <a:r>
              <a:rPr lang="en-US" dirty="0">
                <a:solidFill>
                  <a:prstClr val="black"/>
                </a:solidFill>
              </a:rPr>
              <a:t> Interne</a:t>
            </a:r>
          </a:p>
        </p:txBody>
      </p:sp>
      <p:sp>
        <p:nvSpPr>
          <p:cNvPr id="42" name="Title 1"/>
          <p:cNvSpPr txBox="1">
            <a:spLocks/>
          </p:cNvSpPr>
          <p:nvPr/>
        </p:nvSpPr>
        <p:spPr>
          <a:xfrm>
            <a:off x="1031242" y="681441"/>
            <a:ext cx="10015330" cy="5742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o-RO" sz="2400" b="1" dirty="0">
                <a:solidFill>
                  <a:srgbClr val="44546A">
                    <a:lumMod val="50000"/>
                  </a:srgbClr>
                </a:solidFill>
                <a:latin typeface="+mn-lt"/>
                <a:ea typeface="Times New Roman" panose="02020603050405020304" pitchFamily="18" charset="0"/>
                <a:cs typeface="Times New Roman" panose="02020603050405020304" pitchFamily="18" charset="0"/>
              </a:rPr>
              <a:t>Progres fizic estimat al proiectului</a:t>
            </a:r>
            <a:endParaRPr lang="en-US" sz="2400" b="1" dirty="0">
              <a:solidFill>
                <a:srgbClr val="44546A">
                  <a:lumMod val="50000"/>
                </a:srgbClr>
              </a:solidFill>
              <a:latin typeface="+mn-lt"/>
              <a:ea typeface="Times New Roman" panose="02020603050405020304" pitchFamily="18" charset="0"/>
              <a:cs typeface="Times New Roman" panose="02020603050405020304" pitchFamily="18" charset="0"/>
            </a:endParaRPr>
          </a:p>
        </p:txBody>
      </p:sp>
      <p:sp>
        <p:nvSpPr>
          <p:cNvPr id="44" name="Content Placeholder 2"/>
          <p:cNvSpPr txBox="1">
            <a:spLocks/>
          </p:cNvSpPr>
          <p:nvPr/>
        </p:nvSpPr>
        <p:spPr>
          <a:xfrm>
            <a:off x="779493" y="1255690"/>
            <a:ext cx="10515600" cy="56291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pPr>
            <a:r>
              <a:rPr lang="ro-RO" sz="2200" dirty="0">
                <a:solidFill>
                  <a:prstClr val="black"/>
                </a:solidFill>
                <a:ea typeface="Times New Roman" panose="02020603050405020304" pitchFamily="18" charset="0"/>
                <a:cs typeface="Times New Roman" panose="02020603050405020304" pitchFamily="18" charset="0"/>
              </a:rPr>
              <a:t>Implementarea proiectului progresează conform prevederilor contractului aprobat, gradului de realizare a activităților proiectului fiind de </a:t>
            </a:r>
            <a:r>
              <a:rPr lang="en-US" sz="2200" dirty="0" smtClean="0">
                <a:solidFill>
                  <a:prstClr val="black"/>
                </a:solidFill>
                <a:ea typeface="Times New Roman" panose="02020603050405020304" pitchFamily="18" charset="0"/>
                <a:cs typeface="Times New Roman" panose="02020603050405020304" pitchFamily="18" charset="0"/>
              </a:rPr>
              <a:t>32</a:t>
            </a:r>
            <a:r>
              <a:rPr lang="ro-RO" sz="2200" dirty="0" smtClean="0">
                <a:solidFill>
                  <a:prstClr val="black"/>
                </a:solidFill>
                <a:ea typeface="Times New Roman" panose="02020603050405020304" pitchFamily="18" charset="0"/>
                <a:cs typeface="Times New Roman" panose="02020603050405020304" pitchFamily="18" charset="0"/>
              </a:rPr>
              <a:t>%.</a:t>
            </a:r>
            <a:r>
              <a:rPr lang="ro-RO" sz="2200" dirty="0">
                <a:solidFill>
                  <a:prstClr val="black"/>
                </a:solidFill>
                <a:ea typeface="Times New Roman" panose="02020603050405020304" pitchFamily="18" charset="0"/>
                <a:cs typeface="Times New Roman" panose="02020603050405020304" pitchFamily="18" charset="0"/>
              </a:rPr>
              <a:t/>
            </a:r>
            <a:br>
              <a:rPr lang="ro-RO" sz="2200" dirty="0">
                <a:solidFill>
                  <a:prstClr val="black"/>
                </a:solidFill>
                <a:ea typeface="Times New Roman" panose="02020603050405020304" pitchFamily="18" charset="0"/>
                <a:cs typeface="Times New Roman" panose="02020603050405020304" pitchFamily="18" charset="0"/>
              </a:rPr>
            </a:br>
            <a:r>
              <a:rPr lang="ro-RO" sz="2200" dirty="0">
                <a:solidFill>
                  <a:prstClr val="black"/>
                </a:solidFill>
                <a:ea typeface="Times New Roman" panose="02020603050405020304" pitchFamily="18" charset="0"/>
                <a:cs typeface="Times New Roman" panose="02020603050405020304" pitchFamily="18" charset="0"/>
              </a:rPr>
              <a:t>* Achiziția sistemului informatic </a:t>
            </a:r>
            <a:r>
              <a:rPr lang="ro-RO" sz="2200" dirty="0" smtClean="0">
                <a:solidFill>
                  <a:prstClr val="black"/>
                </a:solidFill>
                <a:ea typeface="Times New Roman" panose="02020603050405020304" pitchFamily="18" charset="0"/>
                <a:cs typeface="Times New Roman" panose="02020603050405020304" pitchFamily="18" charset="0"/>
              </a:rPr>
              <a:t>central - 80%</a:t>
            </a:r>
            <a:r>
              <a:rPr lang="ro-RO" sz="2200" dirty="0">
                <a:solidFill>
                  <a:prstClr val="black"/>
                </a:solidFill>
                <a:ea typeface="Times New Roman" panose="02020603050405020304" pitchFamily="18" charset="0"/>
                <a:cs typeface="Times New Roman" panose="02020603050405020304" pitchFamily="18" charset="0"/>
              </a:rPr>
              <a:t/>
            </a:r>
            <a:br>
              <a:rPr lang="ro-RO" sz="2200" dirty="0">
                <a:solidFill>
                  <a:prstClr val="black"/>
                </a:solidFill>
                <a:ea typeface="Times New Roman" panose="02020603050405020304" pitchFamily="18" charset="0"/>
                <a:cs typeface="Times New Roman" panose="02020603050405020304" pitchFamily="18" charset="0"/>
              </a:rPr>
            </a:br>
            <a:r>
              <a:rPr lang="ro-RO" sz="2200" dirty="0">
                <a:solidFill>
                  <a:prstClr val="black"/>
                </a:solidFill>
                <a:ea typeface="Times New Roman" panose="02020603050405020304" pitchFamily="18" charset="0"/>
                <a:cs typeface="Times New Roman" panose="02020603050405020304" pitchFamily="18" charset="0"/>
              </a:rPr>
              <a:t>* </a:t>
            </a:r>
            <a:r>
              <a:rPr lang="ro-RO" sz="2200" dirty="0" smtClean="0">
                <a:solidFill>
                  <a:prstClr val="black"/>
                </a:solidFill>
                <a:ea typeface="Times New Roman" panose="02020603050405020304" pitchFamily="18" charset="0"/>
                <a:cs typeface="Times New Roman" panose="02020603050405020304" pitchFamily="18" charset="0"/>
              </a:rPr>
              <a:t>Achiziția serviciilor </a:t>
            </a:r>
            <a:r>
              <a:rPr lang="ro-RO" sz="2200" dirty="0">
                <a:solidFill>
                  <a:prstClr val="black"/>
                </a:solidFill>
                <a:ea typeface="Times New Roman" panose="02020603050405020304" pitchFamily="18" charset="0"/>
                <a:cs typeface="Times New Roman" panose="02020603050405020304" pitchFamily="18" charset="0"/>
              </a:rPr>
              <a:t>de </a:t>
            </a:r>
            <a:r>
              <a:rPr lang="ro-RO" sz="2200" dirty="0" smtClean="0">
                <a:solidFill>
                  <a:prstClr val="black"/>
                </a:solidFill>
                <a:ea typeface="Times New Roman" panose="02020603050405020304" pitchFamily="18" charset="0"/>
                <a:cs typeface="Times New Roman" panose="02020603050405020304" pitchFamily="18" charset="0"/>
              </a:rPr>
              <a:t>digitizare - 100%</a:t>
            </a:r>
            <a:r>
              <a:rPr lang="ro-RO" sz="2200" dirty="0">
                <a:solidFill>
                  <a:prstClr val="black"/>
                </a:solidFill>
                <a:ea typeface="Times New Roman" panose="02020603050405020304" pitchFamily="18" charset="0"/>
                <a:cs typeface="Times New Roman" panose="02020603050405020304" pitchFamily="18" charset="0"/>
              </a:rPr>
              <a:t/>
            </a:r>
            <a:br>
              <a:rPr lang="ro-RO" sz="2200" dirty="0">
                <a:solidFill>
                  <a:prstClr val="black"/>
                </a:solidFill>
                <a:ea typeface="Times New Roman" panose="02020603050405020304" pitchFamily="18" charset="0"/>
                <a:cs typeface="Times New Roman" panose="02020603050405020304" pitchFamily="18" charset="0"/>
              </a:rPr>
            </a:br>
            <a:r>
              <a:rPr lang="ro-RO" sz="2200" dirty="0">
                <a:solidFill>
                  <a:prstClr val="black"/>
                </a:solidFill>
                <a:ea typeface="Times New Roman" panose="02020603050405020304" pitchFamily="18" charset="0"/>
                <a:cs typeface="Times New Roman" panose="02020603050405020304" pitchFamily="18" charset="0"/>
              </a:rPr>
              <a:t>* Achiziție sistem de comunicații inclusiv echipamente de comunicații – STS – </a:t>
            </a:r>
            <a:r>
              <a:rPr lang="ro-RO" sz="2200" dirty="0" smtClean="0">
                <a:solidFill>
                  <a:prstClr val="black"/>
                </a:solidFill>
                <a:ea typeface="Times New Roman" panose="02020603050405020304" pitchFamily="18" charset="0"/>
                <a:cs typeface="Times New Roman" panose="02020603050405020304" pitchFamily="18" charset="0"/>
              </a:rPr>
              <a:t>100%</a:t>
            </a:r>
            <a:endParaRPr lang="ro-RO" sz="2200" dirty="0">
              <a:solidFill>
                <a:prstClr val="black"/>
              </a:solidFill>
              <a:ea typeface="Times New Roman" panose="02020603050405020304" pitchFamily="18" charset="0"/>
              <a:cs typeface="Times New Roman" panose="02020603050405020304" pitchFamily="18" charset="0"/>
            </a:endParaRPr>
          </a:p>
          <a:p>
            <a:endParaRPr lang="ro-RO" sz="2200" dirty="0">
              <a:solidFill>
                <a:prstClr val="black"/>
              </a:solidFill>
              <a:ea typeface="Times New Roman" panose="02020603050405020304" pitchFamily="18" charset="0"/>
              <a:cs typeface="Times New Roman" panose="02020603050405020304" pitchFamily="18" charset="0"/>
            </a:endParaRPr>
          </a:p>
          <a:p>
            <a:r>
              <a:rPr lang="ro-RO" sz="2200" dirty="0">
                <a:solidFill>
                  <a:prstClr val="black"/>
                </a:solidFill>
                <a:ea typeface="Times New Roman" panose="02020603050405020304" pitchFamily="18" charset="0"/>
                <a:cs typeface="Times New Roman" panose="02020603050405020304" pitchFamily="18" charset="0"/>
              </a:rPr>
              <a:t>	</a:t>
            </a:r>
          </a:p>
          <a:p>
            <a:endParaRPr lang="en-US" sz="2200" dirty="0">
              <a:solidFill>
                <a:prstClr val="black"/>
              </a:solidFill>
              <a:ea typeface="Times New Roman" panose="02020603050405020304" pitchFamily="18" charset="0"/>
              <a:cs typeface="Times New Roman" panose="02020603050405020304" pitchFamily="18" charset="0"/>
            </a:endParaRPr>
          </a:p>
        </p:txBody>
      </p:sp>
      <p:graphicFrame>
        <p:nvGraphicFramePr>
          <p:cNvPr id="45" name="Chart 6"/>
          <p:cNvGraphicFramePr/>
          <p:nvPr>
            <p:extLst>
              <p:ext uri="{D42A27DB-BD31-4B8C-83A1-F6EECF244321}">
                <p14:modId xmlns:p14="http://schemas.microsoft.com/office/powerpoint/2010/main" val="3696787986"/>
              </p:ext>
            </p:extLst>
          </p:nvPr>
        </p:nvGraphicFramePr>
        <p:xfrm>
          <a:off x="1712430" y="2891558"/>
          <a:ext cx="8917470" cy="3524250"/>
        </p:xfrm>
        <a:graphic>
          <a:graphicData uri="http://schemas.openxmlformats.org/drawingml/2006/chart">
            <c:chart xmlns:c="http://schemas.openxmlformats.org/drawingml/2006/chart" xmlns:r="http://schemas.openxmlformats.org/officeDocument/2006/relationships" r:id="rId9"/>
          </a:graphicData>
        </a:graphic>
      </p:graphicFrame>
      <p:sp>
        <p:nvSpPr>
          <p:cNvPr id="40" name="TextBox 39"/>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4031654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pic>
        <p:nvPicPr>
          <p:cNvPr id="27" name="Picture 2" descr="C:\Documents and Settings\Andrei\Desktop\Porti deschise\stare civila\Picture7.jpg"/>
          <p:cNvPicPr>
            <a:picLocks noChangeAspect="1" noChangeArrowheads="1"/>
          </p:cNvPicPr>
          <p:nvPr/>
        </p:nvPicPr>
        <p:blipFill>
          <a:blip r:embed="rId9" cstate="print"/>
          <a:srcRect/>
          <a:stretch>
            <a:fillRect/>
          </a:stretch>
        </p:blipFill>
        <p:spPr bwMode="auto">
          <a:xfrm>
            <a:off x="1380067" y="1126376"/>
            <a:ext cx="9620251" cy="4951413"/>
          </a:xfrm>
          <a:prstGeom prst="rect">
            <a:avLst/>
          </a:prstGeom>
          <a:noFill/>
          <a:ln w="9525">
            <a:noFill/>
            <a:miter lim="800000"/>
            <a:headEnd/>
            <a:tailEnd/>
          </a:ln>
        </p:spPr>
      </p:pic>
      <p:sp>
        <p:nvSpPr>
          <p:cNvPr id="32" name="Rectangle 31"/>
          <p:cNvSpPr/>
          <p:nvPr/>
        </p:nvSpPr>
        <p:spPr>
          <a:xfrm>
            <a:off x="2219325" y="691247"/>
            <a:ext cx="6096000" cy="646331"/>
          </a:xfrm>
          <a:prstGeom prst="rect">
            <a:avLst/>
          </a:prstGeom>
        </p:spPr>
        <p:txBody>
          <a:bodyPr>
            <a:spAutoFit/>
          </a:bodyPr>
          <a:lstStyle/>
          <a:p>
            <a:r>
              <a:rPr lang="fr-FR" b="1" dirty="0" err="1"/>
              <a:t>Buletin</a:t>
            </a:r>
            <a:r>
              <a:rPr lang="fr-FR" b="1" dirty="0"/>
              <a:t> de </a:t>
            </a:r>
            <a:r>
              <a:rPr lang="fr-FR" b="1" dirty="0" err="1" smtClean="0"/>
              <a:t>naştere</a:t>
            </a:r>
            <a:r>
              <a:rPr lang="ro-RO" b="1" dirty="0" smtClean="0"/>
              <a:t> </a:t>
            </a:r>
            <a:r>
              <a:rPr lang="fr-FR" b="1" dirty="0" smtClean="0"/>
              <a:t>1891</a:t>
            </a:r>
            <a:r>
              <a:rPr lang="fr-FR" b="1" dirty="0"/>
              <a:t/>
            </a:r>
            <a:br>
              <a:rPr lang="fr-FR" b="1" dirty="0"/>
            </a:br>
            <a:endParaRPr lang="en-US" b="1" dirty="0"/>
          </a:p>
        </p:txBody>
      </p:sp>
      <p:sp>
        <p:nvSpPr>
          <p:cNvPr id="42" name="TextBox 4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477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pic>
        <p:nvPicPr>
          <p:cNvPr id="27" name="Picture 2" descr="C:\Documents and Settings\Andrei\Desktop\Porti deschise\stare civila\Picture8.jpg"/>
          <p:cNvPicPr>
            <a:picLocks noChangeAspect="1" noChangeArrowheads="1"/>
          </p:cNvPicPr>
          <p:nvPr/>
        </p:nvPicPr>
        <p:blipFill>
          <a:blip r:embed="rId9" cstate="print"/>
          <a:srcRect/>
          <a:stretch>
            <a:fillRect/>
          </a:stretch>
        </p:blipFill>
        <p:spPr bwMode="auto">
          <a:xfrm>
            <a:off x="1034522" y="1336676"/>
            <a:ext cx="9878484" cy="5095875"/>
          </a:xfrm>
          <a:prstGeom prst="rect">
            <a:avLst/>
          </a:prstGeom>
          <a:noFill/>
          <a:ln w="9525">
            <a:noFill/>
            <a:miter lim="800000"/>
            <a:headEnd/>
            <a:tailEnd/>
          </a:ln>
        </p:spPr>
      </p:pic>
      <p:sp>
        <p:nvSpPr>
          <p:cNvPr id="32" name="Rectangle 31"/>
          <p:cNvSpPr/>
          <p:nvPr/>
        </p:nvSpPr>
        <p:spPr>
          <a:xfrm>
            <a:off x="3248025" y="576947"/>
            <a:ext cx="6096000" cy="646331"/>
          </a:xfrm>
          <a:prstGeom prst="rect">
            <a:avLst/>
          </a:prstGeom>
        </p:spPr>
        <p:txBody>
          <a:bodyPr>
            <a:spAutoFit/>
          </a:bodyPr>
          <a:lstStyle/>
          <a:p>
            <a:r>
              <a:rPr lang="fr-FR" b="1" dirty="0"/>
              <a:t>Extras </a:t>
            </a:r>
            <a:r>
              <a:rPr lang="fr-FR" b="1" dirty="0" err="1"/>
              <a:t>din</a:t>
            </a:r>
            <a:r>
              <a:rPr lang="fr-FR" b="1" dirty="0"/>
              <a:t> REGISTRUL STĂRII CIVILE - NĂSCUŢI 1903</a:t>
            </a:r>
            <a:br>
              <a:rPr lang="fr-FR" b="1" dirty="0"/>
            </a:br>
            <a:r>
              <a:rPr lang="fr-FR" b="1" dirty="0" err="1"/>
              <a:t>Eliberat</a:t>
            </a:r>
            <a:r>
              <a:rPr lang="fr-FR" b="1" dirty="0"/>
              <a:t> la data de 17 </a:t>
            </a:r>
            <a:r>
              <a:rPr lang="fr-FR" b="1" dirty="0" err="1"/>
              <a:t>februarie</a:t>
            </a:r>
            <a:r>
              <a:rPr lang="fr-FR" b="1" dirty="0"/>
              <a:t> 1937</a:t>
            </a:r>
            <a:endParaRPr lang="en-US" b="1" dirty="0"/>
          </a:p>
        </p:txBody>
      </p:sp>
      <p:sp>
        <p:nvSpPr>
          <p:cNvPr id="42" name="TextBox 4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477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pic>
        <p:nvPicPr>
          <p:cNvPr id="27" name="Picture 3" descr="C:\Documents and Settings\Andrei\Desktop\Porti deschise\stare civila\Picture11.jpg"/>
          <p:cNvPicPr>
            <a:picLocks noChangeAspect="1" noChangeArrowheads="1"/>
          </p:cNvPicPr>
          <p:nvPr/>
        </p:nvPicPr>
        <p:blipFill>
          <a:blip r:embed="rId9" cstate="print"/>
          <a:srcRect/>
          <a:stretch>
            <a:fillRect/>
          </a:stretch>
        </p:blipFill>
        <p:spPr bwMode="auto">
          <a:xfrm>
            <a:off x="1032934" y="1117602"/>
            <a:ext cx="10380133" cy="5303837"/>
          </a:xfrm>
          <a:prstGeom prst="rect">
            <a:avLst/>
          </a:prstGeom>
          <a:noFill/>
          <a:ln w="9525">
            <a:noFill/>
            <a:miter lim="800000"/>
            <a:headEnd/>
            <a:tailEnd/>
          </a:ln>
        </p:spPr>
      </p:pic>
      <p:sp>
        <p:nvSpPr>
          <p:cNvPr id="32" name="Rectangle 31"/>
          <p:cNvSpPr/>
          <p:nvPr/>
        </p:nvSpPr>
        <p:spPr>
          <a:xfrm>
            <a:off x="3148012" y="505510"/>
            <a:ext cx="6096000" cy="646331"/>
          </a:xfrm>
          <a:prstGeom prst="rect">
            <a:avLst/>
          </a:prstGeom>
        </p:spPr>
        <p:txBody>
          <a:bodyPr>
            <a:spAutoFit/>
          </a:bodyPr>
          <a:lstStyle/>
          <a:p>
            <a:r>
              <a:rPr lang="it-IT" b="1" dirty="0"/>
              <a:t>Extras din REGISTRUL STĂRII CIVILE - CĂSĂTORIŢI 1897</a:t>
            </a:r>
            <a:br>
              <a:rPr lang="it-IT" b="1" dirty="0"/>
            </a:br>
            <a:r>
              <a:rPr lang="it-IT" b="1" dirty="0"/>
              <a:t>Eliberat la data de 24 noiembrie 1938</a:t>
            </a:r>
            <a:endParaRPr lang="en-US" b="1" dirty="0"/>
          </a:p>
        </p:txBody>
      </p:sp>
      <p:sp>
        <p:nvSpPr>
          <p:cNvPr id="42" name="TextBox 4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477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40" name="TextBox 39">
            <a:extLst>
              <a:ext uri="{FF2B5EF4-FFF2-40B4-BE49-F238E27FC236}">
                <a16:creationId xmlns:a16="http://schemas.microsoft.com/office/drawing/2014/main" xmlns="" id="{8763482C-C109-41D7-AEC3-9E42198748BC}"/>
              </a:ext>
            </a:extLst>
          </p:cNvPr>
          <p:cNvSpPr txBox="1"/>
          <p:nvPr/>
        </p:nvSpPr>
        <p:spPr>
          <a:xfrm>
            <a:off x="6933460" y="6415808"/>
            <a:ext cx="5239063" cy="523220"/>
          </a:xfrm>
          <a:prstGeom prst="rect">
            <a:avLst/>
          </a:prstGeom>
          <a:noFill/>
        </p:spPr>
        <p:txBody>
          <a:bodyPr wrap="square" rtlCol="0">
            <a:spAutoFit/>
          </a:bodyPr>
          <a:lstStyle/>
          <a:p>
            <a:r>
              <a:rPr lang="en-US" sz="1400" dirty="0" err="1">
                <a:solidFill>
                  <a:schemeClr val="bg1"/>
                </a:solidFill>
              </a:rPr>
              <a:t>Direcția</a:t>
            </a:r>
            <a:r>
              <a:rPr lang="en-US" sz="1400" dirty="0">
                <a:solidFill>
                  <a:schemeClr val="bg1"/>
                </a:solidFill>
              </a:rPr>
              <a:t> </a:t>
            </a:r>
            <a:r>
              <a:rPr lang="en-US" sz="1400" dirty="0" err="1">
                <a:solidFill>
                  <a:schemeClr val="bg1"/>
                </a:solidFill>
              </a:rPr>
              <a:t>Generală</a:t>
            </a:r>
            <a:r>
              <a:rPr lang="en-US" sz="1400" dirty="0">
                <a:solidFill>
                  <a:schemeClr val="bg1"/>
                </a:solidFill>
              </a:rPr>
              <a:t> </a:t>
            </a:r>
            <a:r>
              <a:rPr lang="en-US" sz="1400" dirty="0" err="1">
                <a:solidFill>
                  <a:schemeClr val="bg1"/>
                </a:solidFill>
              </a:rPr>
              <a:t>pentru</a:t>
            </a:r>
            <a:r>
              <a:rPr lang="en-US" sz="1400" dirty="0">
                <a:solidFill>
                  <a:schemeClr val="bg1"/>
                </a:solidFill>
              </a:rPr>
              <a:t> </a:t>
            </a:r>
            <a:r>
              <a:rPr lang="en-US" sz="1400" dirty="0" err="1">
                <a:solidFill>
                  <a:schemeClr val="bg1"/>
                </a:solidFill>
              </a:rPr>
              <a:t>Comunicații</a:t>
            </a:r>
            <a:r>
              <a:rPr lang="en-US" sz="1400" dirty="0">
                <a:solidFill>
                  <a:schemeClr val="bg1"/>
                </a:solidFill>
              </a:rPr>
              <a:t> </a:t>
            </a:r>
            <a:r>
              <a:rPr lang="en-US" sz="1400" dirty="0" err="1">
                <a:solidFill>
                  <a:schemeClr val="bg1"/>
                </a:solidFill>
              </a:rPr>
              <a:t>și</a:t>
            </a:r>
            <a:r>
              <a:rPr lang="en-US" sz="1400" dirty="0">
                <a:solidFill>
                  <a:schemeClr val="bg1"/>
                </a:solidFill>
              </a:rPr>
              <a:t> </a:t>
            </a:r>
            <a:r>
              <a:rPr lang="en-US" sz="1400" dirty="0" err="1">
                <a:solidFill>
                  <a:schemeClr val="bg1"/>
                </a:solidFill>
              </a:rPr>
              <a:t>Tehnologia</a:t>
            </a:r>
            <a:r>
              <a:rPr lang="en-US" sz="1400" dirty="0">
                <a:solidFill>
                  <a:schemeClr val="bg1"/>
                </a:solidFill>
              </a:rPr>
              <a:t> </a:t>
            </a:r>
            <a:r>
              <a:rPr lang="en-US" sz="1400" dirty="0" err="1">
                <a:solidFill>
                  <a:schemeClr val="bg1"/>
                </a:solidFill>
              </a:rPr>
              <a:t>Informației</a:t>
            </a:r>
            <a:r>
              <a:rPr lang="ro-RO" sz="1400" dirty="0">
                <a:solidFill>
                  <a:schemeClr val="bg1"/>
                </a:solidFill>
              </a:rPr>
              <a:t> &amp; Direcția pentru Evidența Persoanelor și Administrarea Bazelor de Date </a:t>
            </a:r>
            <a:endParaRPr lang="en-US" sz="1400" dirty="0">
              <a:solidFill>
                <a:schemeClr val="bg1"/>
              </a:solidFill>
            </a:endParaRPr>
          </a:p>
        </p:txBody>
      </p:sp>
      <p:pic>
        <p:nvPicPr>
          <p:cNvPr id="27" name="Picture 2" descr="C:\Documents and Settings\Andrei\Desktop\Porti deschise\stare civila\Picture12.jpg"/>
          <p:cNvPicPr>
            <a:picLocks noChangeAspect="1" noChangeArrowheads="1"/>
          </p:cNvPicPr>
          <p:nvPr/>
        </p:nvPicPr>
        <p:blipFill>
          <a:blip r:embed="rId9" cstate="print"/>
          <a:srcRect/>
          <a:stretch>
            <a:fillRect/>
          </a:stretch>
        </p:blipFill>
        <p:spPr bwMode="auto">
          <a:xfrm>
            <a:off x="1196975" y="1082676"/>
            <a:ext cx="10185400" cy="5370513"/>
          </a:xfrm>
          <a:prstGeom prst="rect">
            <a:avLst/>
          </a:prstGeom>
          <a:noFill/>
          <a:ln w="9525">
            <a:noFill/>
            <a:miter lim="800000"/>
            <a:headEnd/>
            <a:tailEnd/>
          </a:ln>
        </p:spPr>
      </p:pic>
      <p:sp>
        <p:nvSpPr>
          <p:cNvPr id="32" name="Rectangle 31"/>
          <p:cNvSpPr/>
          <p:nvPr/>
        </p:nvSpPr>
        <p:spPr>
          <a:xfrm>
            <a:off x="2919412" y="491222"/>
            <a:ext cx="6096000" cy="646331"/>
          </a:xfrm>
          <a:prstGeom prst="rect">
            <a:avLst/>
          </a:prstGeom>
        </p:spPr>
        <p:txBody>
          <a:bodyPr>
            <a:spAutoFit/>
          </a:bodyPr>
          <a:lstStyle/>
          <a:p>
            <a:r>
              <a:rPr lang="it-IT" b="1" dirty="0"/>
              <a:t>Extras din REGISTRUL STĂRII CIVILE - NĂSCUŢI 1899</a:t>
            </a:r>
            <a:br>
              <a:rPr lang="it-IT" b="1" dirty="0"/>
            </a:br>
            <a:r>
              <a:rPr lang="it-IT" b="1" dirty="0"/>
              <a:t>Eliberat la data de 24 noiembrie 1938</a:t>
            </a:r>
            <a:endParaRPr lang="en-US" b="1" dirty="0"/>
          </a:p>
        </p:txBody>
      </p:sp>
    </p:spTree>
    <p:extLst>
      <p:ext uri="{BB962C8B-B14F-4D97-AF65-F5344CB8AC3E}">
        <p14:creationId xmlns:p14="http://schemas.microsoft.com/office/powerpoint/2010/main" val="1477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7" name="Title 1"/>
          <p:cNvSpPr txBox="1">
            <a:spLocks/>
          </p:cNvSpPr>
          <p:nvPr/>
        </p:nvSpPr>
        <p:spPr bwMode="auto">
          <a:xfrm>
            <a:off x="609600" y="292100"/>
            <a:ext cx="10972800" cy="779463"/>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err="1">
                <a:ln>
                  <a:noFill/>
                </a:ln>
                <a:solidFill>
                  <a:schemeClr val="tx1"/>
                </a:solidFill>
                <a:effectLst/>
                <a:uLnTx/>
                <a:uFillTx/>
                <a:latin typeface="+mj-lt"/>
                <a:ea typeface="+mj-ea"/>
                <a:cs typeface="+mj-cs"/>
              </a:rPr>
              <a:t>Act</a:t>
            </a:r>
            <a:r>
              <a:rPr kumimoji="0" lang="fr-FR" sz="2000" b="1" i="0" u="none" strike="noStrike" kern="1200" cap="none" spc="0" normalizeH="0" baseline="0" noProof="0" dirty="0">
                <a:ln>
                  <a:noFill/>
                </a:ln>
                <a:solidFill>
                  <a:schemeClr val="tx1"/>
                </a:solidFill>
                <a:effectLst/>
                <a:uLnTx/>
                <a:uFillTx/>
                <a:latin typeface="+mj-lt"/>
                <a:ea typeface="+mj-ea"/>
                <a:cs typeface="+mj-cs"/>
              </a:rPr>
              <a:t> de </a:t>
            </a:r>
            <a:r>
              <a:rPr kumimoji="0" lang="fr-FR" sz="2000" b="1" i="0" u="none" strike="noStrike" kern="1200" cap="none" spc="0" normalizeH="0" baseline="0" noProof="0" dirty="0" err="1">
                <a:ln>
                  <a:noFill/>
                </a:ln>
                <a:solidFill>
                  <a:schemeClr val="tx1"/>
                </a:solidFill>
                <a:effectLst/>
                <a:uLnTx/>
                <a:uFillTx/>
                <a:latin typeface="+mj-lt"/>
                <a:ea typeface="+mj-ea"/>
                <a:cs typeface="+mj-cs"/>
              </a:rPr>
              <a:t>naştere</a:t>
            </a:r>
            <a:r>
              <a:rPr kumimoji="0" lang="fr-FR" sz="2000" b="1" i="0" u="none" strike="noStrike" kern="1200" cap="none" spc="0" normalizeH="0" baseline="0" noProof="0" dirty="0">
                <a:ln>
                  <a:noFill/>
                </a:ln>
                <a:solidFill>
                  <a:schemeClr val="tx1"/>
                </a:solidFill>
                <a:effectLst/>
                <a:uLnTx/>
                <a:uFillTx/>
                <a:latin typeface="+mj-lt"/>
                <a:ea typeface="+mj-ea"/>
                <a:cs typeface="+mj-cs"/>
              </a:rPr>
              <a:t> </a:t>
            </a:r>
            <a:r>
              <a:rPr kumimoji="0" lang="fr-FR" sz="2000" b="1" i="0" u="none" strike="noStrike" kern="1200" cap="none" spc="0" normalizeH="0" baseline="0" noProof="0" dirty="0" err="1">
                <a:ln>
                  <a:noFill/>
                </a:ln>
                <a:solidFill>
                  <a:schemeClr val="tx1"/>
                </a:solidFill>
                <a:effectLst/>
                <a:uLnTx/>
                <a:uFillTx/>
                <a:latin typeface="+mj-lt"/>
                <a:ea typeface="+mj-ea"/>
                <a:cs typeface="+mj-cs"/>
              </a:rPr>
              <a:t>şi</a:t>
            </a:r>
            <a:r>
              <a:rPr kumimoji="0" lang="fr-FR" sz="2000" b="1" i="0" u="none" strike="noStrike" kern="1200" cap="none" spc="0" normalizeH="0" baseline="0" noProof="0" dirty="0">
                <a:ln>
                  <a:noFill/>
                </a:ln>
                <a:solidFill>
                  <a:schemeClr val="tx1"/>
                </a:solidFill>
                <a:effectLst/>
                <a:uLnTx/>
                <a:uFillTx/>
                <a:latin typeface="+mj-lt"/>
                <a:ea typeface="+mj-ea"/>
                <a:cs typeface="+mj-cs"/>
              </a:rPr>
              <a:t> Certificat de </a:t>
            </a:r>
            <a:r>
              <a:rPr kumimoji="0" lang="fr-FR" sz="2000" b="1" i="0" u="none" strike="noStrike" kern="1200" cap="none" spc="0" normalizeH="0" baseline="0" noProof="0" dirty="0" err="1">
                <a:ln>
                  <a:noFill/>
                </a:ln>
                <a:solidFill>
                  <a:schemeClr val="tx1"/>
                </a:solidFill>
                <a:effectLst/>
                <a:uLnTx/>
                <a:uFillTx/>
                <a:latin typeface="+mj-lt"/>
                <a:ea typeface="+mj-ea"/>
                <a:cs typeface="+mj-cs"/>
              </a:rPr>
              <a:t>naştere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2" name="Picture 2" descr="C:\Documents and Settings\Andrei\Desktop\Porti deschise\stare civila\Picture18.jpg"/>
          <p:cNvPicPr>
            <a:picLocks noChangeAspect="1" noChangeArrowheads="1"/>
          </p:cNvPicPr>
          <p:nvPr/>
        </p:nvPicPr>
        <p:blipFill>
          <a:blip r:embed="rId9" cstate="print"/>
          <a:srcRect/>
          <a:stretch>
            <a:fillRect/>
          </a:stretch>
        </p:blipFill>
        <p:spPr bwMode="auto">
          <a:xfrm>
            <a:off x="372534" y="957263"/>
            <a:ext cx="5526617" cy="5529262"/>
          </a:xfrm>
          <a:prstGeom prst="rect">
            <a:avLst/>
          </a:prstGeom>
          <a:noFill/>
          <a:ln w="9525">
            <a:noFill/>
            <a:miter lim="800000"/>
            <a:headEnd/>
            <a:tailEnd/>
          </a:ln>
        </p:spPr>
      </p:pic>
      <p:pic>
        <p:nvPicPr>
          <p:cNvPr id="42" name="Picture 3" descr="C:\Documents and Settings\Andrei\Desktop\Porti deschise\stare civila\Picture19.jpg"/>
          <p:cNvPicPr>
            <a:picLocks noChangeAspect="1" noChangeArrowheads="1"/>
          </p:cNvPicPr>
          <p:nvPr/>
        </p:nvPicPr>
        <p:blipFill>
          <a:blip r:embed="rId10" cstate="print"/>
          <a:srcRect/>
          <a:stretch>
            <a:fillRect/>
          </a:stretch>
        </p:blipFill>
        <p:spPr bwMode="auto">
          <a:xfrm>
            <a:off x="6517217" y="938213"/>
            <a:ext cx="5308600" cy="5529262"/>
          </a:xfrm>
          <a:prstGeom prst="rect">
            <a:avLst/>
          </a:prstGeom>
          <a:noFill/>
          <a:ln w="9525">
            <a:noFill/>
            <a:miter lim="800000"/>
            <a:headEnd/>
            <a:tailEnd/>
          </a:ln>
        </p:spPr>
      </p:pic>
      <p:sp>
        <p:nvSpPr>
          <p:cNvPr id="43" name="TextBox 42"/>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477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7" name="Title 1"/>
          <p:cNvSpPr txBox="1">
            <a:spLocks/>
          </p:cNvSpPr>
          <p:nvPr/>
        </p:nvSpPr>
        <p:spPr bwMode="auto">
          <a:xfrm>
            <a:off x="609600" y="292100"/>
            <a:ext cx="10972800" cy="1136650"/>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a:ln>
                  <a:noFill/>
                </a:ln>
                <a:solidFill>
                  <a:schemeClr val="tx1"/>
                </a:solidFill>
                <a:effectLst/>
                <a:uLnTx/>
                <a:uFillTx/>
                <a:latin typeface="+mj-lt"/>
                <a:ea typeface="+mj-ea"/>
                <a:cs typeface="+mj-cs"/>
              </a:rPr>
              <a:t>Act de c</a:t>
            </a:r>
            <a:r>
              <a:rPr kumimoji="0" lang="ro-RO" sz="2000" b="1" i="0" u="none" strike="noStrike" kern="1200" cap="none" spc="0" normalizeH="0" baseline="0" noProof="0">
                <a:ln>
                  <a:noFill/>
                </a:ln>
                <a:solidFill>
                  <a:schemeClr val="tx1"/>
                </a:solidFill>
                <a:effectLst/>
                <a:uLnTx/>
                <a:uFillTx/>
                <a:latin typeface="+mj-lt"/>
                <a:ea typeface="+mj-ea"/>
                <a:cs typeface="+mj-cs"/>
              </a:rPr>
              <a:t>ăsătorie</a:t>
            </a:r>
            <a:r>
              <a:rPr kumimoji="0" lang="fr-FR" sz="2000" b="1" i="0" u="none" strike="noStrike" kern="1200" cap="none" spc="0" normalizeH="0" baseline="0" noProof="0">
                <a:ln>
                  <a:noFill/>
                </a:ln>
                <a:solidFill>
                  <a:schemeClr val="tx1"/>
                </a:solidFill>
                <a:effectLst/>
                <a:uLnTx/>
                <a:uFillTx/>
                <a:latin typeface="+mj-lt"/>
                <a:ea typeface="+mj-ea"/>
                <a:cs typeface="+mj-cs"/>
              </a:rPr>
              <a:t> şi Certificat de c</a:t>
            </a:r>
            <a:r>
              <a:rPr kumimoji="0" lang="ro-RO" sz="2000" b="1" i="0" u="none" strike="noStrike" kern="1200" cap="none" spc="0" normalizeH="0" baseline="0" noProof="0">
                <a:ln>
                  <a:noFill/>
                </a:ln>
                <a:solidFill>
                  <a:schemeClr val="tx1"/>
                </a:solidFill>
                <a:effectLst/>
                <a:uLnTx/>
                <a:uFillTx/>
                <a:latin typeface="+mj-lt"/>
                <a:ea typeface="+mj-ea"/>
                <a:cs typeface="+mj-cs"/>
              </a:rPr>
              <a:t>ăsătorie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2" name="Picture 2" descr="C:\Documents and Settings\Andrei\Desktop\Porti deschise\stare civila\Picture20.jpg"/>
          <p:cNvPicPr>
            <a:picLocks noChangeAspect="1" noChangeArrowheads="1"/>
          </p:cNvPicPr>
          <p:nvPr/>
        </p:nvPicPr>
        <p:blipFill>
          <a:blip r:embed="rId9" cstate="print"/>
          <a:srcRect/>
          <a:stretch>
            <a:fillRect/>
          </a:stretch>
        </p:blipFill>
        <p:spPr bwMode="auto">
          <a:xfrm>
            <a:off x="448734" y="1204914"/>
            <a:ext cx="5518151" cy="5295900"/>
          </a:xfrm>
          <a:prstGeom prst="rect">
            <a:avLst/>
          </a:prstGeom>
          <a:noFill/>
          <a:ln w="9525">
            <a:noFill/>
            <a:miter lim="800000"/>
            <a:headEnd/>
            <a:tailEnd/>
          </a:ln>
        </p:spPr>
      </p:pic>
      <p:pic>
        <p:nvPicPr>
          <p:cNvPr id="42" name="Picture 3" descr="C:\Documents and Settings\Andrei\Desktop\Porti deschise\stare civila\Picture21.jpg"/>
          <p:cNvPicPr>
            <a:picLocks noChangeAspect="1" noChangeArrowheads="1"/>
          </p:cNvPicPr>
          <p:nvPr/>
        </p:nvPicPr>
        <p:blipFill>
          <a:blip r:embed="rId10" cstate="print"/>
          <a:srcRect/>
          <a:stretch>
            <a:fillRect/>
          </a:stretch>
        </p:blipFill>
        <p:spPr bwMode="auto">
          <a:xfrm>
            <a:off x="6347884" y="1195389"/>
            <a:ext cx="5357283" cy="5295900"/>
          </a:xfrm>
          <a:prstGeom prst="rect">
            <a:avLst/>
          </a:prstGeom>
          <a:noFill/>
          <a:ln w="9525">
            <a:noFill/>
            <a:miter lim="800000"/>
            <a:headEnd/>
            <a:tailEnd/>
          </a:ln>
        </p:spPr>
      </p:pic>
      <p:sp>
        <p:nvSpPr>
          <p:cNvPr id="43" name="TextBox 42"/>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477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7" name="Title 1"/>
          <p:cNvSpPr txBox="1">
            <a:spLocks/>
          </p:cNvSpPr>
          <p:nvPr/>
        </p:nvSpPr>
        <p:spPr bwMode="auto">
          <a:xfrm>
            <a:off x="609600" y="292100"/>
            <a:ext cx="10972800" cy="881526"/>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a:ln>
                  <a:noFill/>
                </a:ln>
                <a:solidFill>
                  <a:schemeClr val="tx1"/>
                </a:solidFill>
                <a:effectLst/>
                <a:uLnTx/>
                <a:uFillTx/>
                <a:latin typeface="+mj-lt"/>
                <a:ea typeface="+mj-ea"/>
                <a:cs typeface="+mj-cs"/>
              </a:rPr>
              <a:t>Act de deces şi Certificat de deces</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32" name="Picture 2" descr="C:\Documents and Settings\Andrei\Desktop\Porti deschise\stare civila\Picture22.jpg"/>
          <p:cNvPicPr>
            <a:picLocks noChangeAspect="1" noChangeArrowheads="1"/>
          </p:cNvPicPr>
          <p:nvPr/>
        </p:nvPicPr>
        <p:blipFill>
          <a:blip r:embed="rId9" cstate="print"/>
          <a:srcRect/>
          <a:stretch>
            <a:fillRect/>
          </a:stretch>
        </p:blipFill>
        <p:spPr bwMode="auto">
          <a:xfrm>
            <a:off x="463551" y="1127125"/>
            <a:ext cx="5380567" cy="5373688"/>
          </a:xfrm>
          <a:prstGeom prst="rect">
            <a:avLst/>
          </a:prstGeom>
          <a:noFill/>
          <a:ln w="9525">
            <a:noFill/>
            <a:miter lim="800000"/>
            <a:headEnd/>
            <a:tailEnd/>
          </a:ln>
        </p:spPr>
      </p:pic>
      <p:pic>
        <p:nvPicPr>
          <p:cNvPr id="42" name="Picture 3" descr="C:\Documents and Settings\Andrei\Desktop\Porti deschise\stare civila\Picture23.jpg"/>
          <p:cNvPicPr>
            <a:picLocks noChangeAspect="1" noChangeArrowheads="1"/>
          </p:cNvPicPr>
          <p:nvPr/>
        </p:nvPicPr>
        <p:blipFill>
          <a:blip r:embed="rId10" cstate="print"/>
          <a:srcRect/>
          <a:stretch>
            <a:fillRect/>
          </a:stretch>
        </p:blipFill>
        <p:spPr bwMode="auto">
          <a:xfrm>
            <a:off x="6375400" y="1127125"/>
            <a:ext cx="5300133" cy="5373688"/>
          </a:xfrm>
          <a:prstGeom prst="rect">
            <a:avLst/>
          </a:prstGeom>
          <a:noFill/>
          <a:ln w="9525">
            <a:noFill/>
            <a:miter lim="800000"/>
            <a:headEnd/>
            <a:tailEnd/>
          </a:ln>
        </p:spPr>
      </p:pic>
      <p:sp>
        <p:nvSpPr>
          <p:cNvPr id="43" name="TextBox 42"/>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477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8" name="Rectangle 27"/>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1" name="Group 19"/>
          <p:cNvGrpSpPr>
            <a:grpSpLocks/>
          </p:cNvGrpSpPr>
          <p:nvPr/>
        </p:nvGrpSpPr>
        <p:grpSpPr bwMode="auto">
          <a:xfrm>
            <a:off x="2143932" y="6721192"/>
            <a:ext cx="152400" cy="152400"/>
            <a:chOff x="2438400" y="6477000"/>
            <a:chExt cx="381000" cy="381000"/>
          </a:xfrm>
        </p:grpSpPr>
        <p:sp>
          <p:nvSpPr>
            <p:cNvPr id="32" name="Rectangle 31"/>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6" name="Group 16"/>
          <p:cNvGrpSpPr>
            <a:grpSpLocks/>
          </p:cNvGrpSpPr>
          <p:nvPr/>
        </p:nvGrpSpPr>
        <p:grpSpPr bwMode="auto">
          <a:xfrm>
            <a:off x="3574405" y="6483160"/>
            <a:ext cx="435620" cy="401665"/>
            <a:chOff x="2438400" y="6477000"/>
            <a:chExt cx="381000" cy="381000"/>
          </a:xfrm>
        </p:grpSpPr>
        <p:sp>
          <p:nvSpPr>
            <p:cNvPr id="37" name="Rectangle 36"/>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1" name="Rectangle 40"/>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6" name="Straight Connector 45"/>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9" name="TextBox 48"/>
          <p:cNvSpPr txBox="1"/>
          <p:nvPr/>
        </p:nvSpPr>
        <p:spPr>
          <a:xfrm>
            <a:off x="1118513" y="52017"/>
            <a:ext cx="2842701" cy="369332"/>
          </a:xfrm>
          <a:prstGeom prst="rect">
            <a:avLst/>
          </a:prstGeom>
          <a:noFill/>
        </p:spPr>
        <p:txBody>
          <a:bodyPr wrap="none" rtlCol="0">
            <a:spAutoFit/>
          </a:bodyPr>
          <a:lstStyle/>
          <a:p>
            <a:r>
              <a:rPr lang="en-US" dirty="0" err="1" smtClean="0"/>
              <a:t>Ministerul</a:t>
            </a:r>
            <a:r>
              <a:rPr lang="en-US" dirty="0" smtClean="0"/>
              <a:t> </a:t>
            </a:r>
            <a:r>
              <a:rPr lang="en-US" dirty="0" err="1" smtClean="0"/>
              <a:t>Afacerilor</a:t>
            </a:r>
            <a:r>
              <a:rPr lang="en-US" dirty="0" smtClean="0"/>
              <a:t> Interne</a:t>
            </a:r>
            <a:endParaRPr lang="en-US" dirty="0"/>
          </a:p>
        </p:txBody>
      </p:sp>
      <p:sp>
        <p:nvSpPr>
          <p:cNvPr id="4" name="TextBox 3"/>
          <p:cNvSpPr txBox="1"/>
          <p:nvPr/>
        </p:nvSpPr>
        <p:spPr>
          <a:xfrm>
            <a:off x="1115029" y="674649"/>
            <a:ext cx="2479718" cy="461665"/>
          </a:xfrm>
          <a:prstGeom prst="rect">
            <a:avLst/>
          </a:prstGeom>
          <a:noFill/>
        </p:spPr>
        <p:txBody>
          <a:bodyPr wrap="none" rtlCol="0">
            <a:spAutoFit/>
          </a:bodyPr>
          <a:lstStyle/>
          <a:p>
            <a:r>
              <a:rPr lang="en-US" sz="2400" b="1" u="sng" dirty="0" err="1">
                <a:solidFill>
                  <a:schemeClr val="tx2">
                    <a:lumMod val="50000"/>
                  </a:schemeClr>
                </a:solidFill>
                <a:ea typeface="Times New Roman" panose="02020603050405020304" pitchFamily="18" charset="0"/>
                <a:cs typeface="Times New Roman" panose="02020603050405020304" pitchFamily="18" charset="0"/>
              </a:rPr>
              <a:t>Scopul</a:t>
            </a:r>
            <a:r>
              <a:rPr lang="en-US" sz="2400" b="1" u="sng" dirty="0">
                <a:solidFill>
                  <a:schemeClr val="tx2">
                    <a:lumMod val="50000"/>
                  </a:schemeClr>
                </a:solidFill>
                <a:ea typeface="Times New Roman" panose="02020603050405020304" pitchFamily="18" charset="0"/>
                <a:cs typeface="Times New Roman" panose="02020603050405020304" pitchFamily="18" charset="0"/>
              </a:rPr>
              <a:t> </a:t>
            </a:r>
            <a:r>
              <a:rPr lang="en-US" sz="2400" b="1" u="sng" dirty="0" err="1">
                <a:solidFill>
                  <a:schemeClr val="tx2">
                    <a:lumMod val="50000"/>
                  </a:schemeClr>
                </a:solidFill>
                <a:ea typeface="Times New Roman" panose="02020603050405020304" pitchFamily="18" charset="0"/>
                <a:cs typeface="Times New Roman" panose="02020603050405020304" pitchFamily="18" charset="0"/>
              </a:rPr>
              <a:t>proiectului</a:t>
            </a:r>
            <a:endParaRPr lang="en-US" sz="2400" b="1" u="sng" dirty="0">
              <a:solidFill>
                <a:schemeClr val="tx2">
                  <a:lumMod val="50000"/>
                </a:schemeClr>
              </a:solidFill>
              <a:ea typeface="Times New Roman" panose="02020603050405020304" pitchFamily="18" charset="0"/>
              <a:cs typeface="Times New Roman" panose="02020603050405020304" pitchFamily="18" charset="0"/>
            </a:endParaRPr>
          </a:p>
        </p:txBody>
      </p:sp>
      <p:sp>
        <p:nvSpPr>
          <p:cNvPr id="5" name="TextBox 4"/>
          <p:cNvSpPr txBox="1"/>
          <p:nvPr/>
        </p:nvSpPr>
        <p:spPr>
          <a:xfrm>
            <a:off x="819466" y="1213977"/>
            <a:ext cx="6381118" cy="4893647"/>
          </a:xfrm>
          <a:prstGeom prst="rect">
            <a:avLst/>
          </a:prstGeom>
          <a:noFill/>
        </p:spPr>
        <p:txBody>
          <a:bodyPr wrap="square" rtlCol="0">
            <a:spAutoFit/>
          </a:bodyPr>
          <a:lstStyle/>
          <a:p>
            <a:pPr algn="just"/>
            <a:r>
              <a:rPr lang="en-US" sz="2400" dirty="0" smtClean="0">
                <a:latin typeface="Calibri" pitchFamily="34" charset="0"/>
                <a:cs typeface="Calibri" pitchFamily="34" charset="0"/>
              </a:rPr>
              <a:t>I</a:t>
            </a:r>
            <a:r>
              <a:rPr lang="vi-VN" sz="2400" dirty="0" smtClean="0">
                <a:latin typeface="Calibri" pitchFamily="34" charset="0"/>
                <a:cs typeface="Calibri" pitchFamily="34" charset="0"/>
              </a:rPr>
              <a:t>mplementarea </a:t>
            </a:r>
            <a:r>
              <a:rPr lang="vi-VN" sz="2400" dirty="0">
                <a:latin typeface="Calibri" pitchFamily="34" charset="0"/>
                <a:cs typeface="Calibri" pitchFamily="34" charset="0"/>
              </a:rPr>
              <a:t>platformei de servicii electronice ce au la bază informații de stare civilă. </a:t>
            </a:r>
            <a:endParaRPr lang="en-US" sz="2400" dirty="0" smtClean="0">
              <a:latin typeface="Calibri" pitchFamily="34" charset="0"/>
              <a:cs typeface="Calibri" pitchFamily="34" charset="0"/>
            </a:endParaRPr>
          </a:p>
          <a:p>
            <a:pPr algn="just"/>
            <a:endParaRPr lang="en-US" sz="2400" dirty="0" smtClean="0">
              <a:latin typeface="Calibri" pitchFamily="34" charset="0"/>
              <a:cs typeface="Calibri" pitchFamily="34" charset="0"/>
            </a:endParaRPr>
          </a:p>
          <a:p>
            <a:pPr algn="just"/>
            <a:r>
              <a:rPr lang="vi-VN" sz="2400" dirty="0" smtClean="0">
                <a:latin typeface="Calibri" pitchFamily="34" charset="0"/>
                <a:cs typeface="Calibri" pitchFamily="34" charset="0"/>
              </a:rPr>
              <a:t>Pe </a:t>
            </a:r>
            <a:r>
              <a:rPr lang="vi-VN" sz="2400" dirty="0">
                <a:latin typeface="Calibri" pitchFamily="34" charset="0"/>
                <a:cs typeface="Calibri" pitchFamily="34" charset="0"/>
              </a:rPr>
              <a:t>lângă implementarea de servicii de tip G2C în contextul evenimentelor de viața primare aferente unei persoane (naștere, căsătorie, divorț, deces ș.a.), proiectul va permite informatizarea fluxurilor interne specifice instituțiilor implicate în mod direct sau de suport pe aceste domenii, obținându-se astfel alinierea la contextul tehnologic actual, simplificându-se și securizându-se totodată modalitatea de prelucrare, stocare, procesare a datelor de stare civilă. </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0454" y="1686721"/>
            <a:ext cx="3429000" cy="322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2717201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pic>
        <p:nvPicPr>
          <p:cNvPr id="27" name="Group 3"/>
          <p:cNvPicPr>
            <a:picLocks noChangeAspect="1" noChangeArrowheads="1"/>
          </p:cNvPicPr>
          <p:nvPr/>
        </p:nvPicPr>
        <p:blipFill>
          <a:blip r:embed="rId9" cstate="print">
            <a:lum bright="22000"/>
            <a:grayscl/>
          </a:blip>
          <a:srcRect/>
          <a:stretch>
            <a:fillRect/>
          </a:stretch>
        </p:blipFill>
        <p:spPr bwMode="auto">
          <a:xfrm>
            <a:off x="187949" y="375398"/>
            <a:ext cx="12289367" cy="5999163"/>
          </a:xfrm>
          <a:prstGeom prst="rect">
            <a:avLst/>
          </a:prstGeom>
          <a:noFill/>
          <a:ln w="9525">
            <a:noFill/>
            <a:miter lim="800000"/>
            <a:headEnd/>
            <a:tailEnd/>
          </a:ln>
        </p:spPr>
      </p:pic>
      <p:sp>
        <p:nvSpPr>
          <p:cNvPr id="32" name="Rectangle 228"/>
          <p:cNvSpPr>
            <a:spLocks noChangeArrowheads="1"/>
          </p:cNvSpPr>
          <p:nvPr/>
        </p:nvSpPr>
        <p:spPr bwMode="auto">
          <a:xfrm>
            <a:off x="2967568" y="3352801"/>
            <a:ext cx="5643468" cy="523220"/>
          </a:xfrm>
          <a:prstGeom prst="rect">
            <a:avLst/>
          </a:prstGeom>
          <a:solidFill>
            <a:srgbClr val="CCECFF">
              <a:alpha val="36000"/>
            </a:srgbClr>
          </a:solidFill>
          <a:ln w="9525" algn="ctr">
            <a:noFill/>
            <a:miter lim="800000"/>
            <a:headEnd/>
            <a:tailEnd/>
          </a:ln>
          <a:effectLst/>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rPr>
              <a:t>3187 </a:t>
            </a:r>
            <a:r>
              <a:rPr lang="ro-RO" sz="2800" b="1" dirty="0">
                <a:solidFill>
                  <a:schemeClr val="bg1"/>
                </a:solidFill>
                <a:effectLst>
                  <a:outerShdw blurRad="38100" dist="38100" dir="2700000" algn="tl">
                    <a:srgbClr val="000000">
                      <a:alpha val="43137"/>
                    </a:srgbClr>
                  </a:outerShdw>
                </a:effectLst>
              </a:rPr>
              <a:t>unităţi administrativ</a:t>
            </a:r>
            <a:r>
              <a:rPr lang="en-US" sz="2800" b="1" dirty="0">
                <a:solidFill>
                  <a:schemeClr val="bg1"/>
                </a:solidFill>
                <a:effectLst>
                  <a:outerShdw blurRad="38100" dist="38100" dir="2700000" algn="tl">
                    <a:srgbClr val="000000">
                      <a:alpha val="43137"/>
                    </a:srgbClr>
                  </a:outerShdw>
                </a:effectLst>
              </a:rPr>
              <a:t>-</a:t>
            </a:r>
            <a:r>
              <a:rPr lang="ro-RO" sz="2800" b="1" dirty="0">
                <a:solidFill>
                  <a:schemeClr val="bg1"/>
                </a:solidFill>
                <a:effectLst>
                  <a:outerShdw blurRad="38100" dist="38100" dir="2700000" algn="tl">
                    <a:srgbClr val="000000">
                      <a:alpha val="43137"/>
                    </a:srgbClr>
                  </a:outerShdw>
                </a:effectLst>
              </a:rPr>
              <a:t>teritorial</a:t>
            </a:r>
            <a:r>
              <a:rPr lang="en-US" sz="2800" b="1" dirty="0">
                <a:solidFill>
                  <a:schemeClr val="bg1"/>
                </a:solidFill>
                <a:effectLst>
                  <a:outerShdw blurRad="38100" dist="38100" dir="2700000" algn="tl">
                    <a:srgbClr val="000000">
                      <a:alpha val="43137"/>
                    </a:srgbClr>
                  </a:outerShdw>
                </a:effectLst>
              </a:rPr>
              <a:t>e</a:t>
            </a:r>
          </a:p>
        </p:txBody>
      </p:sp>
      <p:sp>
        <p:nvSpPr>
          <p:cNvPr id="42" name="Rectangle 41"/>
          <p:cNvSpPr/>
          <p:nvPr/>
        </p:nvSpPr>
        <p:spPr>
          <a:xfrm>
            <a:off x="177218" y="954742"/>
            <a:ext cx="3223207" cy="1384995"/>
          </a:xfrm>
          <a:prstGeom prst="rect">
            <a:avLst/>
          </a:prstGeom>
        </p:spPr>
        <p:txBody>
          <a:bodyPr wrap="square">
            <a:spAutoFit/>
          </a:bodyPr>
          <a:lstStyle/>
          <a:p>
            <a:r>
              <a:rPr lang="en-US" sz="2800" b="1" dirty="0"/>
              <a:t>POPULA</a:t>
            </a:r>
            <a:r>
              <a:rPr lang="ro-RO" sz="2800" b="1" dirty="0"/>
              <a:t>ȚIE</a:t>
            </a:r>
          </a:p>
          <a:p>
            <a:r>
              <a:rPr lang="ro-RO" sz="2800" b="1" dirty="0" smtClean="0"/>
              <a:t>domiciliul in Romania </a:t>
            </a:r>
            <a:endParaRPr lang="ro-RO" sz="2800" dirty="0" smtClean="0"/>
          </a:p>
        </p:txBody>
      </p:sp>
      <p:sp>
        <p:nvSpPr>
          <p:cNvPr id="43" name="TextBox 42"/>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graphicFrame>
        <p:nvGraphicFramePr>
          <p:cNvPr id="40" name="Table 39"/>
          <p:cNvGraphicFramePr>
            <a:graphicFrameLocks noGrp="1"/>
          </p:cNvGraphicFramePr>
          <p:nvPr/>
        </p:nvGraphicFramePr>
        <p:xfrm>
          <a:off x="4063998" y="773455"/>
          <a:ext cx="8128002" cy="138176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370840">
                <a:tc>
                  <a:txBody>
                    <a:bodyPr/>
                    <a:lstStyle/>
                    <a:p>
                      <a:endParaRPr lang="ro-RO" dirty="0"/>
                    </a:p>
                  </a:txBody>
                  <a:tcPr/>
                </a:tc>
                <a:tc>
                  <a:txBody>
                    <a:bodyPr/>
                    <a:lstStyle/>
                    <a:p>
                      <a:endParaRPr lang="ro-RO"/>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dirty="0" smtClean="0"/>
                        <a:t>0-13 ani</a:t>
                      </a:r>
                      <a:endParaRPr lang="ro-RO"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dirty="0" smtClean="0"/>
                        <a:t>14 – 17ani</a:t>
                      </a:r>
                      <a:endParaRPr lang="ro-RO" sz="1800" dirty="0" smtClean="0"/>
                    </a:p>
                    <a:p>
                      <a:endParaRPr lang="ro-R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dirty="0" smtClean="0"/>
                        <a:t>18 ani – 89 ani</a:t>
                      </a:r>
                      <a:endParaRPr lang="ro-RO"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dirty="0" smtClean="0"/>
                        <a:t>peste 90 ani inclusiv</a:t>
                      </a:r>
                      <a:endParaRPr lang="ro-RO" sz="1800" dirty="0" smtClean="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29.06.2019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dirty="0" smtClean="0"/>
                        <a:t>22.243.748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3.063.431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893.131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18.170.578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116.608</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28.09.2019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dirty="0" smtClean="0"/>
                        <a:t>22.261.703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3.070.276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896.494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18.175.487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dirty="0" smtClean="0"/>
                        <a:t>119.446</a:t>
                      </a:r>
                    </a:p>
                  </a:txBody>
                  <a:tcPr/>
                </a:tc>
              </a:tr>
            </a:tbl>
          </a:graphicData>
        </a:graphic>
      </p:graphicFrame>
      <p:sp>
        <p:nvSpPr>
          <p:cNvPr id="44" name="Rectangle 43"/>
          <p:cNvSpPr/>
          <p:nvPr/>
        </p:nvSpPr>
        <p:spPr>
          <a:xfrm>
            <a:off x="514317" y="5570675"/>
            <a:ext cx="2437590" cy="646331"/>
          </a:xfrm>
          <a:prstGeom prst="rect">
            <a:avLst/>
          </a:prstGeom>
        </p:spPr>
        <p:txBody>
          <a:bodyPr wrap="none">
            <a:spAutoFit/>
          </a:bodyPr>
          <a:lstStyle/>
          <a:p>
            <a:r>
              <a:rPr lang="ro-RO" b="1" dirty="0" smtClean="0"/>
              <a:t>domiciliul in </a:t>
            </a:r>
            <a:r>
              <a:rPr lang="en-US" b="1" dirty="0" err="1" smtClean="0"/>
              <a:t>strainatate</a:t>
            </a:r>
            <a:endParaRPr lang="ro-RO" dirty="0" smtClean="0"/>
          </a:p>
          <a:p>
            <a:r>
              <a:rPr lang="ro-RO" b="1" dirty="0" smtClean="0"/>
              <a:t>838.384 </a:t>
            </a:r>
            <a:r>
              <a:rPr lang="en-US" b="1" dirty="0" smtClean="0"/>
              <a:t>*</a:t>
            </a:r>
            <a:endParaRPr lang="ro-RO" b="1" dirty="0"/>
          </a:p>
        </p:txBody>
      </p:sp>
    </p:spTree>
    <p:extLst>
      <p:ext uri="{BB962C8B-B14F-4D97-AF65-F5344CB8AC3E}">
        <p14:creationId xmlns:p14="http://schemas.microsoft.com/office/powerpoint/2010/main" val="1477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linds(horizontal)">
                                      <p:cBhvr>
                                        <p:cTn id="7" dur="1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8158" y="3115840"/>
            <a:ext cx="3195683" cy="707886"/>
          </a:xfrm>
          <a:prstGeom prst="rect">
            <a:avLst/>
          </a:prstGeom>
          <a:noFill/>
        </p:spPr>
        <p:txBody>
          <a:bodyPr wrap="none" rtlCol="0">
            <a:spAutoFit/>
          </a:bodyPr>
          <a:lstStyle/>
          <a:p>
            <a:r>
              <a:rPr lang="en-US" sz="4000" dirty="0" err="1">
                <a:ln w="0"/>
                <a:solidFill>
                  <a:schemeClr val="tx2">
                    <a:lumMod val="50000"/>
                  </a:schemeClr>
                </a:solidFill>
                <a:effectLst>
                  <a:reflection blurRad="6350" stA="53000" endA="300" endPos="35500" dir="5400000" sy="-90000" algn="bl" rotWithShape="0"/>
                </a:effectLst>
              </a:rPr>
              <a:t>Vă</a:t>
            </a:r>
            <a:r>
              <a:rPr lang="en-US" sz="4000" dirty="0">
                <a:ln w="0"/>
                <a:solidFill>
                  <a:schemeClr val="tx2">
                    <a:lumMod val="50000"/>
                  </a:schemeClr>
                </a:solidFill>
                <a:effectLst>
                  <a:reflection blurRad="6350" stA="53000" endA="300" endPos="35500" dir="5400000" sy="-90000" algn="bl" rotWithShape="0"/>
                </a:effectLst>
              </a:rPr>
              <a:t> </a:t>
            </a:r>
            <a:r>
              <a:rPr lang="en-US" sz="4000" dirty="0" err="1">
                <a:ln w="0"/>
                <a:solidFill>
                  <a:schemeClr val="tx2">
                    <a:lumMod val="50000"/>
                  </a:schemeClr>
                </a:solidFill>
                <a:effectLst>
                  <a:reflection blurRad="6350" stA="53000" endA="300" endPos="35500" dir="5400000" sy="-90000" algn="bl" rotWithShape="0"/>
                </a:effectLst>
              </a:rPr>
              <a:t>mulțumesc</a:t>
            </a:r>
            <a:endParaRPr lang="en-US" sz="4000" dirty="0">
              <a:ln w="0"/>
              <a:solidFill>
                <a:schemeClr val="tx2">
                  <a:lumMod val="50000"/>
                </a:schemeClr>
              </a:solidFill>
              <a:effectLst>
                <a:reflection blurRad="6350" stA="53000" endA="300" endPos="35500" dir="5400000" sy="-90000" algn="bl" rotWithShape="0"/>
              </a:effectLst>
            </a:endParaRPr>
          </a:p>
        </p:txBody>
      </p:sp>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40" name="TextBox 39">
            <a:extLst>
              <a:ext uri="{FF2B5EF4-FFF2-40B4-BE49-F238E27FC236}">
                <a16:creationId xmlns:a16="http://schemas.microsoft.com/office/drawing/2014/main" xmlns="" id="{8763482C-C109-41D7-AEC3-9E42198748BC}"/>
              </a:ext>
            </a:extLst>
          </p:cNvPr>
          <p:cNvSpPr txBox="1"/>
          <p:nvPr/>
        </p:nvSpPr>
        <p:spPr>
          <a:xfrm>
            <a:off x="6933460" y="6415808"/>
            <a:ext cx="5239063" cy="523220"/>
          </a:xfrm>
          <a:prstGeom prst="rect">
            <a:avLst/>
          </a:prstGeom>
          <a:noFill/>
        </p:spPr>
        <p:txBody>
          <a:bodyPr wrap="square" rtlCol="0">
            <a:spAutoFit/>
          </a:bodyPr>
          <a:lstStyle/>
          <a:p>
            <a:r>
              <a:rPr lang="en-US" sz="1400" dirty="0" err="1">
                <a:solidFill>
                  <a:schemeClr val="bg1"/>
                </a:solidFill>
              </a:rPr>
              <a:t>Direcția</a:t>
            </a:r>
            <a:r>
              <a:rPr lang="en-US" sz="1400" dirty="0">
                <a:solidFill>
                  <a:schemeClr val="bg1"/>
                </a:solidFill>
              </a:rPr>
              <a:t> </a:t>
            </a:r>
            <a:r>
              <a:rPr lang="en-US" sz="1400" dirty="0" err="1">
                <a:solidFill>
                  <a:schemeClr val="bg1"/>
                </a:solidFill>
              </a:rPr>
              <a:t>Generală</a:t>
            </a:r>
            <a:r>
              <a:rPr lang="en-US" sz="1400" dirty="0">
                <a:solidFill>
                  <a:schemeClr val="bg1"/>
                </a:solidFill>
              </a:rPr>
              <a:t> </a:t>
            </a:r>
            <a:r>
              <a:rPr lang="en-US" sz="1400" dirty="0" err="1">
                <a:solidFill>
                  <a:schemeClr val="bg1"/>
                </a:solidFill>
              </a:rPr>
              <a:t>pentru</a:t>
            </a:r>
            <a:r>
              <a:rPr lang="en-US" sz="1400" dirty="0">
                <a:solidFill>
                  <a:schemeClr val="bg1"/>
                </a:solidFill>
              </a:rPr>
              <a:t> </a:t>
            </a:r>
            <a:r>
              <a:rPr lang="en-US" sz="1400" dirty="0" err="1">
                <a:solidFill>
                  <a:schemeClr val="bg1"/>
                </a:solidFill>
              </a:rPr>
              <a:t>Comunicații</a:t>
            </a:r>
            <a:r>
              <a:rPr lang="en-US" sz="1400" dirty="0">
                <a:solidFill>
                  <a:schemeClr val="bg1"/>
                </a:solidFill>
              </a:rPr>
              <a:t> </a:t>
            </a:r>
            <a:r>
              <a:rPr lang="en-US" sz="1400" dirty="0" err="1">
                <a:solidFill>
                  <a:schemeClr val="bg1"/>
                </a:solidFill>
              </a:rPr>
              <a:t>și</a:t>
            </a:r>
            <a:r>
              <a:rPr lang="en-US" sz="1400" dirty="0">
                <a:solidFill>
                  <a:schemeClr val="bg1"/>
                </a:solidFill>
              </a:rPr>
              <a:t> </a:t>
            </a:r>
            <a:r>
              <a:rPr lang="en-US" sz="1400" dirty="0" err="1">
                <a:solidFill>
                  <a:schemeClr val="bg1"/>
                </a:solidFill>
              </a:rPr>
              <a:t>Tehnologia</a:t>
            </a:r>
            <a:r>
              <a:rPr lang="en-US" sz="1400" dirty="0">
                <a:solidFill>
                  <a:schemeClr val="bg1"/>
                </a:solidFill>
              </a:rPr>
              <a:t> </a:t>
            </a:r>
            <a:r>
              <a:rPr lang="en-US" sz="1400" dirty="0" err="1">
                <a:solidFill>
                  <a:schemeClr val="bg1"/>
                </a:solidFill>
              </a:rPr>
              <a:t>Informației</a:t>
            </a:r>
            <a:r>
              <a:rPr lang="ro-RO" sz="1400" dirty="0">
                <a:solidFill>
                  <a:schemeClr val="bg1"/>
                </a:solidFill>
              </a:rPr>
              <a:t> &amp; Direcția pentru Evidența Persoanelor și Administrarea Bazelor de Date </a:t>
            </a:r>
            <a:endParaRPr lang="en-US" sz="1400" dirty="0">
              <a:solidFill>
                <a:schemeClr val="bg1"/>
              </a:solidFill>
            </a:endParaRPr>
          </a:p>
        </p:txBody>
      </p:sp>
    </p:spTree>
    <p:extLst>
      <p:ext uri="{BB962C8B-B14F-4D97-AF65-F5344CB8AC3E}">
        <p14:creationId xmlns:p14="http://schemas.microsoft.com/office/powerpoint/2010/main" val="1477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smtClean="0"/>
              <a:t>Ministerul</a:t>
            </a:r>
            <a:r>
              <a:rPr lang="en-US" dirty="0" smtClean="0"/>
              <a:t> </a:t>
            </a:r>
            <a:r>
              <a:rPr lang="en-US" dirty="0" err="1" smtClean="0"/>
              <a:t>Afacerilor</a:t>
            </a:r>
            <a:r>
              <a:rPr lang="en-US" dirty="0" smtClean="0"/>
              <a:t> Interne</a:t>
            </a:r>
            <a:endParaRPr lang="en-US" dirty="0"/>
          </a:p>
        </p:txBody>
      </p:sp>
      <p:sp>
        <p:nvSpPr>
          <p:cNvPr id="2" name="Rectangle 1"/>
          <p:cNvSpPr/>
          <p:nvPr/>
        </p:nvSpPr>
        <p:spPr>
          <a:xfrm>
            <a:off x="804223" y="1222580"/>
            <a:ext cx="10825399" cy="4893647"/>
          </a:xfrm>
          <a:prstGeom prst="rect">
            <a:avLst/>
          </a:prstGeom>
        </p:spPr>
        <p:txBody>
          <a:bodyPr wrap="square">
            <a:spAutoFit/>
          </a:bodyPr>
          <a:lstStyle/>
          <a:p>
            <a:pPr marL="434975" lvl="1" indent="-342900" algn="just">
              <a:buFont typeface="Wingdings" pitchFamily="2" charset="2"/>
              <a:buChar char="ü"/>
            </a:pPr>
            <a:r>
              <a:rPr lang="vi-VN" sz="2400" dirty="0" smtClean="0">
                <a:solidFill>
                  <a:prstClr val="black"/>
                </a:solidFill>
                <a:latin typeface="Calibri" pitchFamily="34" charset="0"/>
                <a:ea typeface="Times New Roman" panose="02020603050405020304" pitchFamily="18" charset="0"/>
                <a:cs typeface="Calibri" pitchFamily="34" charset="0"/>
              </a:rPr>
              <a:t>Reducerea </a:t>
            </a:r>
            <a:r>
              <a:rPr lang="vi-VN" sz="2400" dirty="0">
                <a:solidFill>
                  <a:prstClr val="black"/>
                </a:solidFill>
                <a:latin typeface="Calibri" pitchFamily="34" charset="0"/>
                <a:ea typeface="Times New Roman" panose="02020603050405020304" pitchFamily="18" charset="0"/>
                <a:cs typeface="Calibri" pitchFamily="34" charset="0"/>
              </a:rPr>
              <a:t>timpului necesar procesării tranzacțiilor informatiilor de stare civilă și a cheltuielilor de stocare a informaţiilor pentru administraţiile locale și centrale;</a:t>
            </a:r>
          </a:p>
          <a:p>
            <a:pPr marL="434975" lvl="1" indent="-342900" algn="just">
              <a:buFont typeface="Wingdings" pitchFamily="2" charset="2"/>
              <a:buChar char="ü"/>
            </a:pPr>
            <a:r>
              <a:rPr lang="vi-VN" sz="2400" dirty="0" smtClean="0">
                <a:solidFill>
                  <a:prstClr val="black"/>
                </a:solidFill>
                <a:latin typeface="Calibri" pitchFamily="34" charset="0"/>
                <a:ea typeface="Times New Roman" panose="02020603050405020304" pitchFamily="18" charset="0"/>
                <a:cs typeface="Calibri" pitchFamily="34" charset="0"/>
              </a:rPr>
              <a:t>Creșterea </a:t>
            </a:r>
            <a:r>
              <a:rPr lang="vi-VN" sz="2400" dirty="0">
                <a:solidFill>
                  <a:prstClr val="black"/>
                </a:solidFill>
                <a:latin typeface="Calibri" pitchFamily="34" charset="0"/>
                <a:ea typeface="Times New Roman" panose="02020603050405020304" pitchFamily="18" charset="0"/>
                <a:cs typeface="Calibri" pitchFamily="34" charset="0"/>
              </a:rPr>
              <a:t>gradului de interoperabilitate a sistemelor centrale și locale care prelucrează informații de stare civila;</a:t>
            </a:r>
          </a:p>
          <a:p>
            <a:pPr marL="434975" lvl="1" indent="-342900" algn="just">
              <a:buFont typeface="Wingdings" pitchFamily="2" charset="2"/>
              <a:buChar char="ü"/>
            </a:pPr>
            <a:r>
              <a:rPr lang="vi-VN" sz="2400" dirty="0" smtClean="0">
                <a:solidFill>
                  <a:prstClr val="black"/>
                </a:solidFill>
                <a:latin typeface="Calibri" pitchFamily="34" charset="0"/>
                <a:ea typeface="Times New Roman" panose="02020603050405020304" pitchFamily="18" charset="0"/>
                <a:cs typeface="Calibri" pitchFamily="34" charset="0"/>
              </a:rPr>
              <a:t>Eliminarea </a:t>
            </a:r>
            <a:r>
              <a:rPr lang="vi-VN" sz="2400" dirty="0">
                <a:solidFill>
                  <a:prstClr val="black"/>
                </a:solidFill>
                <a:latin typeface="Calibri" pitchFamily="34" charset="0"/>
                <a:ea typeface="Times New Roman" panose="02020603050405020304" pitchFamily="18" charset="0"/>
                <a:cs typeface="Calibri" pitchFamily="34" charset="0"/>
              </a:rPr>
              <a:t>redundanțelor informaționale existente în sistemele locale și centrale care prelucrează informații de stare civila;</a:t>
            </a:r>
          </a:p>
          <a:p>
            <a:pPr marL="434975" lvl="1" indent="-342900" algn="just">
              <a:buFont typeface="Wingdings" pitchFamily="2" charset="2"/>
              <a:buChar char="ü"/>
            </a:pPr>
            <a:r>
              <a:rPr lang="vi-VN" sz="2400" dirty="0" smtClean="0">
                <a:solidFill>
                  <a:prstClr val="black"/>
                </a:solidFill>
                <a:latin typeface="Calibri" pitchFamily="34" charset="0"/>
                <a:ea typeface="Times New Roman" panose="02020603050405020304" pitchFamily="18" charset="0"/>
                <a:cs typeface="Calibri" pitchFamily="34" charset="0"/>
              </a:rPr>
              <a:t>Digitizarea </a:t>
            </a:r>
            <a:r>
              <a:rPr lang="vi-VN" sz="2400" dirty="0">
                <a:solidFill>
                  <a:prstClr val="black"/>
                </a:solidFill>
                <a:latin typeface="Calibri" pitchFamily="34" charset="0"/>
                <a:ea typeface="Times New Roman" panose="02020603050405020304" pitchFamily="18" charset="0"/>
                <a:cs typeface="Calibri" pitchFamily="34" charset="0"/>
              </a:rPr>
              <a:t>(scanare si indexare) tuturor documentelor de stare civila emise in ultimii 100 de ani;</a:t>
            </a:r>
          </a:p>
          <a:p>
            <a:pPr marL="434975" lvl="1" indent="-342900" algn="just">
              <a:buFont typeface="Wingdings" pitchFamily="2" charset="2"/>
              <a:buChar char="ü"/>
            </a:pPr>
            <a:r>
              <a:rPr lang="vi-VN" sz="2400" dirty="0" smtClean="0">
                <a:solidFill>
                  <a:prstClr val="black"/>
                </a:solidFill>
                <a:latin typeface="Calibri" pitchFamily="34" charset="0"/>
                <a:ea typeface="Times New Roman" panose="02020603050405020304" pitchFamily="18" charset="0"/>
                <a:cs typeface="Calibri" pitchFamily="34" charset="0"/>
              </a:rPr>
              <a:t>Stocarea </a:t>
            </a:r>
            <a:r>
              <a:rPr lang="vi-VN" sz="2400" dirty="0">
                <a:solidFill>
                  <a:prstClr val="black"/>
                </a:solidFill>
                <a:latin typeface="Calibri" pitchFamily="34" charset="0"/>
                <a:ea typeface="Times New Roman" panose="02020603050405020304" pitchFamily="18" charset="0"/>
                <a:cs typeface="Calibri" pitchFamily="34" charset="0"/>
              </a:rPr>
              <a:t>electronica si gestiunea arhivistica a documentelor digitizate;</a:t>
            </a:r>
          </a:p>
          <a:p>
            <a:pPr marL="434975" lvl="1" indent="-342900" algn="just">
              <a:buFont typeface="Wingdings" pitchFamily="2" charset="2"/>
              <a:buChar char="ü"/>
            </a:pPr>
            <a:r>
              <a:rPr lang="vi-VN" sz="2400" dirty="0" smtClean="0">
                <a:solidFill>
                  <a:prstClr val="black"/>
                </a:solidFill>
                <a:latin typeface="Calibri" pitchFamily="34" charset="0"/>
                <a:ea typeface="Times New Roman" panose="02020603050405020304" pitchFamily="18" charset="0"/>
                <a:cs typeface="Calibri" pitchFamily="34" charset="0"/>
              </a:rPr>
              <a:t>Creșterea </a:t>
            </a:r>
            <a:r>
              <a:rPr lang="vi-VN" sz="2400" dirty="0">
                <a:solidFill>
                  <a:prstClr val="black"/>
                </a:solidFill>
                <a:latin typeface="Calibri" pitchFamily="34" charset="0"/>
                <a:ea typeface="Times New Roman" panose="02020603050405020304" pitchFamily="18" charset="0"/>
                <a:cs typeface="Calibri" pitchFamily="34" charset="0"/>
              </a:rPr>
              <a:t>nivelului de colaborare și comunicare între comunitățile locale și instituțiile publice in problematica stării civile;</a:t>
            </a:r>
          </a:p>
          <a:p>
            <a:pPr marL="434975" lvl="1" indent="-342900" algn="just">
              <a:buFont typeface="Wingdings" pitchFamily="2" charset="2"/>
              <a:buChar char="ü"/>
            </a:pPr>
            <a:r>
              <a:rPr lang="vi-VN" sz="2400" dirty="0" smtClean="0">
                <a:solidFill>
                  <a:prstClr val="black"/>
                </a:solidFill>
                <a:latin typeface="Calibri" pitchFamily="34" charset="0"/>
                <a:ea typeface="Times New Roman" panose="02020603050405020304" pitchFamily="18" charset="0"/>
                <a:cs typeface="Calibri" pitchFamily="34" charset="0"/>
              </a:rPr>
              <a:t>Punerea </a:t>
            </a:r>
            <a:r>
              <a:rPr lang="vi-VN" sz="2400" dirty="0">
                <a:solidFill>
                  <a:prstClr val="black"/>
                </a:solidFill>
                <a:latin typeface="Calibri" pitchFamily="34" charset="0"/>
                <a:ea typeface="Times New Roman" panose="02020603050405020304" pitchFamily="18" charset="0"/>
                <a:cs typeface="Calibri" pitchFamily="34" charset="0"/>
              </a:rPr>
              <a:t>în aplicare a serviciilor G2C/G2G prin implementarea suportului necesar dezvoltării serviciilor electronice ce au la bază informații primare de stare civilă.</a:t>
            </a:r>
          </a:p>
        </p:txBody>
      </p:sp>
      <p:sp>
        <p:nvSpPr>
          <p:cNvPr id="40" name="Rectangle 39"/>
          <p:cNvSpPr/>
          <p:nvPr/>
        </p:nvSpPr>
        <p:spPr>
          <a:xfrm>
            <a:off x="1323981" y="550139"/>
            <a:ext cx="9584817" cy="519822"/>
          </a:xfrm>
          <a:prstGeom prst="rect">
            <a:avLst/>
          </a:prstGeom>
        </p:spPr>
        <p:txBody>
          <a:bodyPr wrap="square">
            <a:spAutoFit/>
          </a:bodyPr>
          <a:lstStyle/>
          <a:p>
            <a:pPr algn="just">
              <a:lnSpc>
                <a:spcPct val="125000"/>
              </a:lnSpc>
              <a:spcAft>
                <a:spcPts val="0"/>
              </a:spcAft>
            </a:pPr>
            <a:r>
              <a:rPr lang="ro-RO" sz="2400" b="1" u="sng" dirty="0" smtClean="0">
                <a:solidFill>
                  <a:schemeClr val="tx2">
                    <a:lumMod val="50000"/>
                  </a:schemeClr>
                </a:solidFill>
                <a:ea typeface="Times New Roman" panose="02020603050405020304" pitchFamily="18" charset="0"/>
                <a:cs typeface="Times New Roman" panose="02020603050405020304" pitchFamily="18" charset="0"/>
              </a:rPr>
              <a:t>Obiective principale</a:t>
            </a:r>
            <a:r>
              <a:rPr lang="en-US" sz="2400" b="1" u="sng" dirty="0" smtClean="0">
                <a:solidFill>
                  <a:schemeClr val="tx2">
                    <a:lumMod val="50000"/>
                  </a:schemeClr>
                </a:solidFill>
                <a:ea typeface="Times New Roman" panose="02020603050405020304" pitchFamily="18" charset="0"/>
                <a:cs typeface="Times New Roman" panose="02020603050405020304" pitchFamily="18" charset="0"/>
              </a:rPr>
              <a:t>:</a:t>
            </a:r>
            <a:endParaRPr lang="en-US" sz="2400" dirty="0">
              <a:solidFill>
                <a:schemeClr val="tx2">
                  <a:lumMod val="50000"/>
                </a:schemeClr>
              </a:solidFill>
              <a:ea typeface="Times New Roman" panose="02020603050405020304" pitchFamily="18" charset="0"/>
              <a:cs typeface="Times New Roman" panose="02020603050405020304" pitchFamily="18" charset="0"/>
            </a:endParaRPr>
          </a:p>
        </p:txBody>
      </p:sp>
      <p:sp>
        <p:nvSpPr>
          <p:cNvPr id="43" name="TextBox 42"/>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07289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4" name="Rectangle 3"/>
          <p:cNvSpPr/>
          <p:nvPr/>
        </p:nvSpPr>
        <p:spPr>
          <a:xfrm>
            <a:off x="1323981" y="550139"/>
            <a:ext cx="9584817" cy="1015663"/>
          </a:xfrm>
          <a:prstGeom prst="rect">
            <a:avLst/>
          </a:prstGeom>
        </p:spPr>
        <p:txBody>
          <a:bodyPr wrap="square">
            <a:spAutoFit/>
          </a:bodyPr>
          <a:lstStyle/>
          <a:p>
            <a:pPr algn="just">
              <a:lnSpc>
                <a:spcPct val="125000"/>
              </a:lnSpc>
              <a:spcAft>
                <a:spcPts val="0"/>
              </a:spcAft>
            </a:pPr>
            <a:r>
              <a:rPr lang="ro-RO" sz="2400" b="1" u="sng" dirty="0">
                <a:solidFill>
                  <a:schemeClr val="tx2">
                    <a:lumMod val="50000"/>
                  </a:schemeClr>
                </a:solidFill>
                <a:ea typeface="Times New Roman" panose="02020603050405020304" pitchFamily="18" charset="0"/>
                <a:cs typeface="Times New Roman" panose="02020603050405020304" pitchFamily="18" charset="0"/>
              </a:rPr>
              <a:t>Evenimente de viață predefinite conform SNADR 2020 adresate de către proiect</a:t>
            </a:r>
            <a:r>
              <a:rPr lang="en-US" sz="2400" b="1" u="sng" dirty="0">
                <a:solidFill>
                  <a:schemeClr val="tx2">
                    <a:lumMod val="50000"/>
                  </a:schemeClr>
                </a:solidFill>
                <a:ea typeface="Times New Roman" panose="02020603050405020304" pitchFamily="18" charset="0"/>
                <a:cs typeface="Times New Roman" panose="02020603050405020304" pitchFamily="18" charset="0"/>
              </a:rPr>
              <a:t>:</a:t>
            </a:r>
            <a:endParaRPr lang="en-US" sz="2400" dirty="0">
              <a:solidFill>
                <a:schemeClr val="tx2">
                  <a:lumMod val="50000"/>
                </a:schemeClr>
              </a:solidFill>
              <a:ea typeface="Times New Roman" panose="02020603050405020304" pitchFamily="18" charset="0"/>
              <a:cs typeface="Times New Roman" panose="02020603050405020304" pitchFamily="18" charset="0"/>
            </a:endParaRPr>
          </a:p>
        </p:txBody>
      </p:sp>
      <p:sp>
        <p:nvSpPr>
          <p:cNvPr id="3" name="Oval 2"/>
          <p:cNvSpPr/>
          <p:nvPr/>
        </p:nvSpPr>
        <p:spPr>
          <a:xfrm>
            <a:off x="9028490" y="2209961"/>
            <a:ext cx="2247822" cy="202250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o-RO" sz="2400" dirty="0">
                <a:solidFill>
                  <a:prstClr val="black"/>
                </a:solidFill>
              </a:rPr>
              <a:t>Deces</a:t>
            </a:r>
            <a:endParaRPr lang="en-US" sz="2400" dirty="0"/>
          </a:p>
        </p:txBody>
      </p:sp>
      <p:sp>
        <p:nvSpPr>
          <p:cNvPr id="45" name="Oval 44"/>
          <p:cNvSpPr/>
          <p:nvPr/>
        </p:nvSpPr>
        <p:spPr>
          <a:xfrm>
            <a:off x="3705091" y="2209962"/>
            <a:ext cx="2247822" cy="202250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o-RO" sz="2400" dirty="0">
                <a:solidFill>
                  <a:prstClr val="black"/>
                </a:solidFill>
              </a:rPr>
              <a:t>Căsătorie</a:t>
            </a:r>
            <a:endParaRPr lang="en-US" sz="2400" dirty="0"/>
          </a:p>
        </p:txBody>
      </p:sp>
      <p:sp>
        <p:nvSpPr>
          <p:cNvPr id="46" name="Oval 45"/>
          <p:cNvSpPr/>
          <p:nvPr/>
        </p:nvSpPr>
        <p:spPr>
          <a:xfrm>
            <a:off x="1080346" y="2209962"/>
            <a:ext cx="2247822" cy="20225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Naștere</a:t>
            </a:r>
            <a:endParaRPr lang="en-US" sz="2400" dirty="0"/>
          </a:p>
        </p:txBody>
      </p:sp>
      <p:sp>
        <p:nvSpPr>
          <p:cNvPr id="47" name="Oval 46"/>
          <p:cNvSpPr/>
          <p:nvPr/>
        </p:nvSpPr>
        <p:spPr>
          <a:xfrm>
            <a:off x="6403745" y="2215576"/>
            <a:ext cx="2247822" cy="20225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2400" dirty="0">
                <a:solidFill>
                  <a:prstClr val="black"/>
                </a:solidFill>
              </a:rPr>
              <a:t>Divorț</a:t>
            </a:r>
            <a:endParaRPr lang="en-US" sz="2400" dirty="0"/>
          </a:p>
        </p:txBody>
      </p:sp>
      <p:sp>
        <p:nvSpPr>
          <p:cNvPr id="42" name="TextBox 4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1966390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4" name="Rectangle 3"/>
          <p:cNvSpPr/>
          <p:nvPr/>
        </p:nvSpPr>
        <p:spPr>
          <a:xfrm>
            <a:off x="1323981" y="550139"/>
            <a:ext cx="9584817" cy="1015663"/>
          </a:xfrm>
          <a:prstGeom prst="rect">
            <a:avLst/>
          </a:prstGeom>
        </p:spPr>
        <p:txBody>
          <a:bodyPr wrap="square">
            <a:spAutoFit/>
          </a:bodyPr>
          <a:lstStyle/>
          <a:p>
            <a:pPr algn="just">
              <a:lnSpc>
                <a:spcPct val="125000"/>
              </a:lnSpc>
              <a:spcAft>
                <a:spcPts val="0"/>
              </a:spcAft>
            </a:pPr>
            <a:r>
              <a:rPr lang="ro-RO" sz="2400" b="1" u="sng" dirty="0">
                <a:solidFill>
                  <a:schemeClr val="tx2">
                    <a:lumMod val="50000"/>
                  </a:schemeClr>
                </a:solidFill>
                <a:ea typeface="Times New Roman" panose="02020603050405020304" pitchFamily="18" charset="0"/>
                <a:cs typeface="Times New Roman" panose="02020603050405020304" pitchFamily="18" charset="0"/>
              </a:rPr>
              <a:t>Evenimente de viață predefinite conform SNADR 2020 adresate de către proiect</a:t>
            </a:r>
            <a:r>
              <a:rPr lang="en-US" sz="2400" b="1" u="sng" dirty="0">
                <a:solidFill>
                  <a:schemeClr val="tx2">
                    <a:lumMod val="50000"/>
                  </a:schemeClr>
                </a:solidFill>
                <a:ea typeface="Times New Roman" panose="02020603050405020304" pitchFamily="18" charset="0"/>
                <a:cs typeface="Times New Roman" panose="02020603050405020304" pitchFamily="18" charset="0"/>
              </a:rPr>
              <a:t>:</a:t>
            </a:r>
            <a:endParaRPr lang="en-US" sz="2400" dirty="0">
              <a:solidFill>
                <a:schemeClr val="tx2">
                  <a:lumMod val="50000"/>
                </a:schemeClr>
              </a:solidFill>
              <a:ea typeface="Times New Roman" panose="02020603050405020304" pitchFamily="18" charset="0"/>
              <a:cs typeface="Times New Roman" panose="02020603050405020304" pitchFamily="18" charset="0"/>
            </a:endParaRPr>
          </a:p>
        </p:txBody>
      </p:sp>
      <p:sp>
        <p:nvSpPr>
          <p:cNvPr id="6" name="Rectangle 5"/>
          <p:cNvSpPr/>
          <p:nvPr/>
        </p:nvSpPr>
        <p:spPr>
          <a:xfrm>
            <a:off x="828908" y="1763263"/>
            <a:ext cx="10517379" cy="3785652"/>
          </a:xfrm>
          <a:prstGeom prst="rect">
            <a:avLst/>
          </a:prstGeom>
        </p:spPr>
        <p:txBody>
          <a:bodyPr wrap="square">
            <a:spAutoFit/>
          </a:bodyPr>
          <a:lstStyle/>
          <a:p>
            <a:pPr algn="just"/>
            <a:r>
              <a:rPr lang="ro-RO" sz="2400" dirty="0"/>
              <a:t>Pentru expunerea online către cetățeni și mediul public/privat a  serviciilor publice aferente proiectului, este vizată punerea la dispoziție a următoarelor servicii de tip G2C pentru care se va asigura disponibilitate și acces ridicat/consolidat pentru cetățeni: </a:t>
            </a:r>
          </a:p>
          <a:p>
            <a:pPr marL="800100" lvl="1" indent="-342900" algn="just">
              <a:buFont typeface="Wingdings" pitchFamily="2" charset="2"/>
              <a:buChar char="ü"/>
            </a:pPr>
            <a:r>
              <a:rPr lang="ro-RO" sz="2400" dirty="0"/>
              <a:t>accesarea online a datelor/informațiilor referitoare la proceduri/formulare;  </a:t>
            </a:r>
          </a:p>
          <a:p>
            <a:pPr marL="800100" lvl="1" indent="-342900" algn="just">
              <a:buFont typeface="Wingdings" pitchFamily="2" charset="2"/>
              <a:buChar char="ü"/>
            </a:pPr>
            <a:r>
              <a:rPr lang="ro-RO" sz="2400" dirty="0"/>
              <a:t>descărcarea on-line a formularelor;  </a:t>
            </a:r>
          </a:p>
          <a:p>
            <a:pPr marL="800100" lvl="1" indent="-342900" algn="just">
              <a:buFont typeface="Wingdings" pitchFamily="2" charset="2"/>
              <a:buChar char="ü"/>
            </a:pPr>
            <a:r>
              <a:rPr lang="ro-RO" sz="2400" dirty="0"/>
              <a:t>încărcarea on-line a formularelor; </a:t>
            </a:r>
          </a:p>
          <a:p>
            <a:pPr marL="800100" lvl="1" indent="-342900" algn="just">
              <a:buFont typeface="Wingdings" pitchFamily="2" charset="2"/>
              <a:buChar char="ü"/>
            </a:pPr>
            <a:r>
              <a:rPr lang="ro-RO" sz="2400" dirty="0"/>
              <a:t>plata on-line a taxelor aferente;  </a:t>
            </a:r>
          </a:p>
          <a:p>
            <a:pPr marL="800100" lvl="1" indent="-342900" algn="just">
              <a:buFont typeface="Wingdings" pitchFamily="2" charset="2"/>
              <a:buChar char="ü"/>
            </a:pPr>
            <a:r>
              <a:rPr lang="ro-RO" sz="2400" dirty="0"/>
              <a:t>programarea on-line în vederea accesării serviciilor; </a:t>
            </a:r>
          </a:p>
          <a:p>
            <a:pPr marL="800100" lvl="1" indent="-342900" algn="just">
              <a:buFont typeface="Wingdings" pitchFamily="2" charset="2"/>
              <a:buChar char="ü"/>
            </a:pPr>
            <a:r>
              <a:rPr lang="ro-RO" sz="2400" dirty="0"/>
              <a:t>serviciu de suport/</a:t>
            </a:r>
            <a:r>
              <a:rPr lang="ro-RO" sz="2400" dirty="0" err="1"/>
              <a:t>helpdesk</a:t>
            </a:r>
            <a:r>
              <a:rPr lang="ro-RO" sz="2400" dirty="0"/>
              <a:t>.</a:t>
            </a:r>
          </a:p>
        </p:txBody>
      </p:sp>
      <p:sp>
        <p:nvSpPr>
          <p:cNvPr id="42" name="TextBox 4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3140562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752706" y="1432565"/>
            <a:ext cx="11120207" cy="1366528"/>
          </a:xfrm>
          <a:prstGeom prst="rect">
            <a:avLst/>
          </a:prstGeom>
        </p:spPr>
        <p:txBody>
          <a:bodyPr wrap="square">
            <a:spAutoFit/>
          </a:bodyPr>
          <a:lstStyle/>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accesul facil al cetățenilor într-un mod rapid, modern și securizat la serviciile de stare civilă, atât din punct de vedere al informării, cât și trimiterea solicitărilor de informații în sistem electronic;</a:t>
            </a:r>
          </a:p>
        </p:txBody>
      </p:sp>
      <p:sp>
        <p:nvSpPr>
          <p:cNvPr id="3" name="Rectangle 2"/>
          <p:cNvSpPr/>
          <p:nvPr/>
        </p:nvSpPr>
        <p:spPr>
          <a:xfrm>
            <a:off x="1115029" y="731385"/>
            <a:ext cx="3175293" cy="519822"/>
          </a:xfrm>
          <a:prstGeom prst="rect">
            <a:avLst/>
          </a:prstGeom>
        </p:spPr>
        <p:txBody>
          <a:bodyPr wrap="none">
            <a:spAutoFit/>
          </a:bodyPr>
          <a:lstStyle/>
          <a:p>
            <a:pPr algn="just">
              <a:lnSpc>
                <a:spcPct val="125000"/>
              </a:lnSpc>
              <a:spcAft>
                <a:spcPts val="0"/>
              </a:spcAft>
            </a:pPr>
            <a:r>
              <a:rPr lang="ro-RO" sz="2400" b="1" u="sng" dirty="0">
                <a:solidFill>
                  <a:schemeClr val="tx2">
                    <a:lumMod val="50000"/>
                  </a:schemeClr>
                </a:solidFill>
                <a:ea typeface="Times New Roman" panose="02020603050405020304" pitchFamily="18" charset="0"/>
                <a:cs typeface="Times New Roman" panose="02020603050405020304" pitchFamily="18" charset="0"/>
              </a:rPr>
              <a:t>Proiectul va asigura (1):</a:t>
            </a:r>
            <a:endParaRPr lang="en-US" sz="2400" b="1" u="sng" dirty="0">
              <a:solidFill>
                <a:schemeClr val="tx2">
                  <a:lumMod val="50000"/>
                </a:schemeClr>
              </a:solidFill>
              <a:ea typeface="Times New Roman" panose="02020603050405020304" pitchFamily="18" charset="0"/>
              <a:cs typeface="Times New Roman" panose="02020603050405020304" pitchFamily="18" charset="0"/>
            </a:endParaRPr>
          </a:p>
        </p:txBody>
      </p:sp>
      <p:sp>
        <p:nvSpPr>
          <p:cNvPr id="42" name="Rectangle 41"/>
          <p:cNvSpPr/>
          <p:nvPr/>
        </p:nvSpPr>
        <p:spPr>
          <a:xfrm>
            <a:off x="747712" y="5262449"/>
            <a:ext cx="11196638" cy="941796"/>
          </a:xfrm>
          <a:prstGeom prst="rect">
            <a:avLst/>
          </a:prstGeom>
        </p:spPr>
        <p:txBody>
          <a:bodyPr wrap="square">
            <a:spAutoFit/>
          </a:bodyPr>
          <a:lstStyle/>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reducerea birocrației prin eliminarea treptată a evidențelor manuale și simplificarea fluxului de activități pe linie de stare civilă;</a:t>
            </a:r>
          </a:p>
        </p:txBody>
      </p:sp>
      <p:sp>
        <p:nvSpPr>
          <p:cNvPr id="43" name="Rectangle 42"/>
          <p:cNvSpPr/>
          <p:nvPr/>
        </p:nvSpPr>
        <p:spPr>
          <a:xfrm>
            <a:off x="747712" y="4333762"/>
            <a:ext cx="11139488" cy="941796"/>
          </a:xfrm>
          <a:prstGeom prst="rect">
            <a:avLst/>
          </a:prstGeom>
        </p:spPr>
        <p:txBody>
          <a:bodyPr wrap="square">
            <a:spAutoFit/>
          </a:bodyPr>
          <a:lstStyle/>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posibilitatea interconectării/interoperabilizării cu sistemele informatice ale instituțiilor partenere (sistemul SNIEP, etc.) pentru schimbul bidirecțional de date;</a:t>
            </a:r>
          </a:p>
        </p:txBody>
      </p:sp>
      <p:sp>
        <p:nvSpPr>
          <p:cNvPr id="44" name="Rectangle 43"/>
          <p:cNvSpPr/>
          <p:nvPr/>
        </p:nvSpPr>
        <p:spPr>
          <a:xfrm>
            <a:off x="742949" y="2772200"/>
            <a:ext cx="11172825" cy="1791260"/>
          </a:xfrm>
          <a:prstGeom prst="rect">
            <a:avLst/>
          </a:prstGeom>
        </p:spPr>
        <p:txBody>
          <a:bodyPr wrap="square">
            <a:spAutoFit/>
          </a:bodyPr>
          <a:lstStyle/>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posibilitatea autorităților competente să efectueze în mod eficient și în siguranță fluxul de activități de stare civilă prin mijloace informatice, în scopul de a crea, actualiza, stoca, păstra înregistrările, precum și de a elibera documentele de stare civilă;</a:t>
            </a:r>
          </a:p>
        </p:txBody>
      </p:sp>
      <p:sp>
        <p:nvSpPr>
          <p:cNvPr id="45" name="TextBox 44"/>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3583906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rctx="PPT">
                                        <p:cTn id="19" dur="indefinite"/>
                                        <p:tgtEl>
                                          <p:spTgt spid="44"/>
                                        </p:tgtEl>
                                        <p:attrNameLst>
                                          <p:attrName>style.opacity</p:attrName>
                                        </p:attrNameLst>
                                      </p:cBhvr>
                                      <p:to>
                                        <p:strVal val="0.5"/>
                                      </p:to>
                                    </p:set>
                                    <p:animEffect filter="image" prLst="opacity: 0.5">
                                      <p:cBhvr rctx="IE">
                                        <p:cTn id="20" dur="indefinite"/>
                                        <p:tgtEl>
                                          <p:spTgt spid="4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linds(horizontal)">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childTnLst>
                                    <p:set>
                                      <p:cBhvr rctx="PPT">
                                        <p:cTn id="27" dur="indefinite"/>
                                        <p:tgtEl>
                                          <p:spTgt spid="43"/>
                                        </p:tgtEl>
                                        <p:attrNameLst>
                                          <p:attrName>style.opacity</p:attrName>
                                        </p:attrNameLst>
                                      </p:cBhvr>
                                      <p:to>
                                        <p:strVal val="0.5"/>
                                      </p:to>
                                    </p:set>
                                    <p:animEffect filter="image" prLst="opacity: 0.5">
                                      <p:cBhvr rctx="IE">
                                        <p:cTn id="28" dur="indefinite"/>
                                        <p:tgtEl>
                                          <p:spTgt spid="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linds(horizontal)">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2" grpId="0"/>
      <p:bldP spid="43" grpId="0"/>
      <p:bldP spid="43" grpId="1"/>
      <p:bldP spid="44" grpId="0"/>
      <p:bldP spid="4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752706" y="1432565"/>
            <a:ext cx="10742633" cy="4764381"/>
          </a:xfrm>
          <a:prstGeom prst="rect">
            <a:avLst/>
          </a:prstGeom>
        </p:spPr>
        <p:txBody>
          <a:bodyPr wrap="square">
            <a:spAutoFit/>
          </a:bodyPr>
          <a:lstStyle/>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flexibilitate crescută în abordarea problemelor cetățenilor;</a:t>
            </a:r>
          </a:p>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asigurarea transparenței activităților desfășurate;</a:t>
            </a:r>
          </a:p>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reducerea timpului necesar înregistrării, completării și depunerii documentației necesare pentru emiterea sau eliberarea unui document de stare civilă;</a:t>
            </a:r>
          </a:p>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centralizarea în format electronic a informațiilor cu privire la documentele de stare civilă istorice, din ultimii 100 de ani;</a:t>
            </a:r>
          </a:p>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evitarea aglomerării birourilor pentru emiterea și aprobarea fluxurilor de documente de stare civilă;</a:t>
            </a:r>
          </a:p>
          <a:p>
            <a:pPr marL="342900" lvl="0" indent="-342900" algn="just">
              <a:lnSpc>
                <a:spcPct val="115000"/>
              </a:lnSpc>
              <a:spcAft>
                <a:spcPts val="0"/>
              </a:spcAft>
              <a:buFont typeface="Wingdings" pitchFamily="2" charset="2"/>
              <a:buChar char="ü"/>
            </a:pPr>
            <a:r>
              <a:rPr lang="vi-VN" sz="2400" dirty="0">
                <a:latin typeface="Calibri" pitchFamily="34" charset="0"/>
                <a:ea typeface="Times New Roman" panose="02020603050405020304" pitchFamily="18" charset="0"/>
                <a:cs typeface="Calibri" pitchFamily="34" charset="0"/>
              </a:rPr>
              <a:t>oferirea către cetățeni, operatorii sistemului și instituțiile partenere a unui mediu electronic de încredere, ca alternativă la procesul actual consumator de timp și resurse.</a:t>
            </a:r>
          </a:p>
        </p:txBody>
      </p:sp>
      <p:sp>
        <p:nvSpPr>
          <p:cNvPr id="3" name="Rectangle 2"/>
          <p:cNvSpPr/>
          <p:nvPr/>
        </p:nvSpPr>
        <p:spPr>
          <a:xfrm>
            <a:off x="986905" y="736507"/>
            <a:ext cx="3175293" cy="519822"/>
          </a:xfrm>
          <a:prstGeom prst="rect">
            <a:avLst/>
          </a:prstGeom>
        </p:spPr>
        <p:txBody>
          <a:bodyPr wrap="none">
            <a:spAutoFit/>
          </a:bodyPr>
          <a:lstStyle/>
          <a:p>
            <a:pPr algn="just">
              <a:lnSpc>
                <a:spcPct val="125000"/>
              </a:lnSpc>
            </a:pPr>
            <a:r>
              <a:rPr lang="ro-RO" sz="2400" b="1" u="sng" dirty="0">
                <a:solidFill>
                  <a:schemeClr val="tx2">
                    <a:lumMod val="50000"/>
                  </a:schemeClr>
                </a:solidFill>
                <a:ea typeface="Times New Roman" panose="02020603050405020304" pitchFamily="18" charset="0"/>
                <a:cs typeface="Times New Roman" panose="02020603050405020304" pitchFamily="18" charset="0"/>
              </a:rPr>
              <a:t>Proiectul va asigura (2):</a:t>
            </a:r>
            <a:endParaRPr lang="en-US" sz="2400" b="1" u="sng" dirty="0">
              <a:solidFill>
                <a:schemeClr val="tx2">
                  <a:lumMod val="50000"/>
                </a:schemeClr>
              </a:solidFill>
              <a:ea typeface="Times New Roman" panose="02020603050405020304" pitchFamily="18" charset="0"/>
              <a:cs typeface="Times New Roman" panose="02020603050405020304" pitchFamily="18" charset="0"/>
            </a:endParaRPr>
          </a:p>
        </p:txBody>
      </p:sp>
      <p:sp>
        <p:nvSpPr>
          <p:cNvPr id="42" name="TextBox 4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216164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76999"/>
            <a:ext cx="12173480" cy="407829"/>
          </a:xfrm>
          <a:prstGeom prst="rect">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114" y="6483161"/>
            <a:ext cx="595813" cy="40166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64" y="6483162"/>
            <a:ext cx="407033" cy="40166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1143" y="6475926"/>
            <a:ext cx="526727" cy="40890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6" y="6483162"/>
            <a:ext cx="526726" cy="41412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117" y="6475926"/>
            <a:ext cx="466064" cy="408902"/>
          </a:xfrm>
          <a:prstGeom prst="rect">
            <a:avLst/>
          </a:prstGeom>
        </p:spPr>
      </p:pic>
      <p:sp>
        <p:nvSpPr>
          <p:cNvPr id="24" name="Rectangle 23"/>
          <p:cNvSpPr/>
          <p:nvPr/>
        </p:nvSpPr>
        <p:spPr>
          <a:xfrm>
            <a:off x="19477" y="6475926"/>
            <a:ext cx="152400" cy="1524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76507" y="6637697"/>
            <a:ext cx="152400" cy="1524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405951" y="6478081"/>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19"/>
          <p:cNvGrpSpPr>
            <a:grpSpLocks/>
          </p:cNvGrpSpPr>
          <p:nvPr/>
        </p:nvGrpSpPr>
        <p:grpSpPr bwMode="auto">
          <a:xfrm>
            <a:off x="2143932" y="6721192"/>
            <a:ext cx="152400" cy="152400"/>
            <a:chOff x="2438400" y="6477000"/>
            <a:chExt cx="381000" cy="381000"/>
          </a:xfrm>
        </p:grpSpPr>
        <p:sp>
          <p:nvSpPr>
            <p:cNvPr id="28" name="Rectangle 27"/>
            <p:cNvSpPr/>
            <p:nvPr/>
          </p:nvSpPr>
          <p:spPr>
            <a:xfrm>
              <a:off x="2438400" y="6627812"/>
              <a:ext cx="230188"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2438400" y="6477000"/>
              <a:ext cx="230188" cy="230188"/>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89212" y="6477000"/>
              <a:ext cx="230188" cy="230188"/>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2589212" y="6627812"/>
              <a:ext cx="230188" cy="230188"/>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16"/>
          <p:cNvGrpSpPr>
            <a:grpSpLocks/>
          </p:cNvGrpSpPr>
          <p:nvPr/>
        </p:nvGrpSpPr>
        <p:grpSpPr bwMode="auto">
          <a:xfrm>
            <a:off x="3574405" y="6483160"/>
            <a:ext cx="435620" cy="401665"/>
            <a:chOff x="2438400" y="6477000"/>
            <a:chExt cx="381000" cy="381000"/>
          </a:xfrm>
        </p:grpSpPr>
        <p:sp>
          <p:nvSpPr>
            <p:cNvPr id="33" name="Rectangle 32"/>
            <p:cNvSpPr/>
            <p:nvPr/>
          </p:nvSpPr>
          <p:spPr>
            <a:xfrm>
              <a:off x="2438400" y="6629400"/>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438400" y="6477000"/>
              <a:ext cx="228600" cy="228600"/>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590800" y="6477000"/>
              <a:ext cx="228600" cy="2286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590800" y="6629400"/>
              <a:ext cx="228600" cy="2286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Rectangle 36"/>
          <p:cNvSpPr/>
          <p:nvPr/>
        </p:nvSpPr>
        <p:spPr>
          <a:xfrm>
            <a:off x="2755243" y="6607794"/>
            <a:ext cx="152400" cy="152400"/>
          </a:xfrm>
          <a:prstGeom prst="rect">
            <a:avLst/>
          </a:prstGeom>
          <a:solidFill>
            <a:srgbClr val="484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0" y="463639"/>
            <a:ext cx="12192000" cy="0"/>
          </a:xfrm>
          <a:prstGeom prst="line">
            <a:avLst/>
          </a:prstGeom>
          <a:ln w="76200">
            <a:solidFill>
              <a:srgbClr val="0033CC"/>
            </a:solidFill>
          </a:ln>
          <a:effectLst/>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443" y="80492"/>
            <a:ext cx="557071" cy="792051"/>
          </a:xfrm>
          <a:prstGeom prst="rect">
            <a:avLst/>
          </a:prstGeom>
          <a:effectLst>
            <a:outerShdw blurRad="50800" dist="38100" dir="5400000" algn="t" rotWithShape="0">
              <a:prstClr val="black">
                <a:alpha val="40000"/>
              </a:prstClr>
            </a:outerShdw>
          </a:effectLst>
        </p:spPr>
      </p:pic>
      <p:sp>
        <p:nvSpPr>
          <p:cNvPr id="41" name="TextBox 40"/>
          <p:cNvSpPr txBox="1"/>
          <p:nvPr/>
        </p:nvSpPr>
        <p:spPr>
          <a:xfrm>
            <a:off x="1118513" y="52017"/>
            <a:ext cx="2842701" cy="369332"/>
          </a:xfrm>
          <a:prstGeom prst="rect">
            <a:avLst/>
          </a:prstGeom>
          <a:noFill/>
        </p:spPr>
        <p:txBody>
          <a:bodyPr wrap="none" rtlCol="0">
            <a:spAutoFit/>
          </a:bodyPr>
          <a:lstStyle/>
          <a:p>
            <a:r>
              <a:rPr lang="en-US" dirty="0" err="1"/>
              <a:t>Ministerul</a:t>
            </a:r>
            <a:r>
              <a:rPr lang="en-US" dirty="0"/>
              <a:t> </a:t>
            </a:r>
            <a:r>
              <a:rPr lang="en-US" dirty="0" err="1"/>
              <a:t>Afacerilor</a:t>
            </a:r>
            <a:r>
              <a:rPr lang="en-US" dirty="0"/>
              <a:t> Interne</a:t>
            </a:r>
          </a:p>
        </p:txBody>
      </p:sp>
      <p:sp>
        <p:nvSpPr>
          <p:cNvPr id="2" name="Rectangle 1"/>
          <p:cNvSpPr/>
          <p:nvPr/>
        </p:nvSpPr>
        <p:spPr>
          <a:xfrm>
            <a:off x="851666" y="2003040"/>
            <a:ext cx="9882595" cy="2862322"/>
          </a:xfrm>
          <a:prstGeom prst="rect">
            <a:avLst/>
          </a:prstGeom>
        </p:spPr>
        <p:txBody>
          <a:bodyPr wrap="square">
            <a:spAutoFit/>
          </a:bodyPr>
          <a:lstStyle/>
          <a:p>
            <a:pPr marL="342900" indent="-342900">
              <a:lnSpc>
                <a:spcPct val="125000"/>
              </a:lnSpc>
              <a:buBlip>
                <a:blip r:embed="rId9"/>
              </a:buBlip>
            </a:pPr>
            <a:r>
              <a:rPr lang="ro-RO" sz="2400" b="1" dirty="0"/>
              <a:t>Autorități implicate în fluxurile de emitere a documentelor de stare civilă în noul sistem</a:t>
            </a:r>
          </a:p>
          <a:p>
            <a:pPr>
              <a:lnSpc>
                <a:spcPct val="125000"/>
              </a:lnSpc>
            </a:pPr>
            <a:endParaRPr lang="en-US" sz="2400" dirty="0"/>
          </a:p>
          <a:p>
            <a:pPr marL="342900" lvl="0" indent="-342900">
              <a:lnSpc>
                <a:spcPct val="125000"/>
              </a:lnSpc>
              <a:spcAft>
                <a:spcPts val="0"/>
              </a:spcAft>
              <a:buBlip>
                <a:blip r:embed="rId9"/>
              </a:buBlip>
            </a:pPr>
            <a:r>
              <a:rPr lang="vi-VN" sz="2400" b="1" dirty="0">
                <a:latin typeface="Calibri" panose="020F0502020204030204" pitchFamily="34" charset="0"/>
                <a:cs typeface="Calibri" panose="020F0502020204030204" pitchFamily="34" charset="0"/>
              </a:rPr>
              <a:t>Beneficiari cu dreptul de consultare a unor date de stare civilă:</a:t>
            </a:r>
          </a:p>
          <a:p>
            <a:pPr marL="800100" lvl="1" indent="-342900">
              <a:lnSpc>
                <a:spcPct val="125000"/>
              </a:lnSpc>
              <a:buFont typeface="Wingdings" panose="05000000000000000000" pitchFamily="2" charset="2"/>
              <a:buChar char="ü"/>
            </a:pPr>
            <a:r>
              <a:rPr lang="ro-RO" sz="2400" dirty="0">
                <a:latin typeface="Calibri" panose="020F0502020204030204" pitchFamily="34" charset="0"/>
                <a:ea typeface="Times New Roman" panose="02020603050405020304" pitchFamily="18" charset="0"/>
                <a:cs typeface="Calibri" panose="020F0502020204030204" pitchFamily="34" charset="0"/>
              </a:rPr>
              <a:t>I</a:t>
            </a:r>
            <a:r>
              <a:rPr lang="vi-VN" sz="2400" dirty="0">
                <a:latin typeface="Calibri" panose="020F0502020204030204" pitchFamily="34" charset="0"/>
                <a:ea typeface="Times New Roman" panose="02020603050405020304" pitchFamily="18" charset="0"/>
                <a:cs typeface="Calibri" panose="020F0502020204030204" pitchFamily="34" charset="0"/>
              </a:rPr>
              <a:t>nstituții ale statului</a:t>
            </a:r>
          </a:p>
          <a:p>
            <a:pPr marL="800100" lvl="1" indent="-342900">
              <a:lnSpc>
                <a:spcPct val="125000"/>
              </a:lnSpc>
              <a:buFont typeface="Wingdings" panose="05000000000000000000" pitchFamily="2" charset="2"/>
              <a:buChar char="ü"/>
            </a:pPr>
            <a:r>
              <a:rPr lang="vi-VN" sz="2400" dirty="0">
                <a:latin typeface="Calibri" panose="020F0502020204030204" pitchFamily="34" charset="0"/>
                <a:ea typeface="Times New Roman" panose="02020603050405020304" pitchFamily="18" charset="0"/>
                <a:cs typeface="Calibri" panose="020F0502020204030204" pitchFamily="34" charset="0"/>
              </a:rPr>
              <a:t>Cetățeni</a:t>
            </a:r>
          </a:p>
        </p:txBody>
      </p:sp>
      <p:sp>
        <p:nvSpPr>
          <p:cNvPr id="44" name="Rectangle 43"/>
          <p:cNvSpPr/>
          <p:nvPr/>
        </p:nvSpPr>
        <p:spPr>
          <a:xfrm>
            <a:off x="1187296" y="622227"/>
            <a:ext cx="10699904" cy="553998"/>
          </a:xfrm>
          <a:prstGeom prst="rect">
            <a:avLst/>
          </a:prstGeom>
        </p:spPr>
        <p:txBody>
          <a:bodyPr wrap="square">
            <a:spAutoFit/>
          </a:bodyPr>
          <a:lstStyle/>
          <a:p>
            <a:pPr algn="just">
              <a:lnSpc>
                <a:spcPct val="125000"/>
              </a:lnSpc>
              <a:spcAft>
                <a:spcPts val="0"/>
              </a:spcAft>
            </a:pPr>
            <a:r>
              <a:rPr lang="vi-VN" sz="2400" b="1" u="sng" dirty="0">
                <a:solidFill>
                  <a:schemeClr val="tx2">
                    <a:lumMod val="50000"/>
                  </a:schemeClr>
                </a:solidFill>
                <a:latin typeface="Calibri" panose="020F0502020204030204" pitchFamily="34" charset="0"/>
                <a:cs typeface="Calibri" panose="020F0502020204030204" pitchFamily="34" charset="0"/>
              </a:rPr>
              <a:t>Principalele entităţi care vor beneficia de implementarea proiectului:</a:t>
            </a:r>
          </a:p>
        </p:txBody>
      </p:sp>
      <p:sp>
        <p:nvSpPr>
          <p:cNvPr id="42" name="TextBox 41"/>
          <p:cNvSpPr txBox="1"/>
          <p:nvPr/>
        </p:nvSpPr>
        <p:spPr>
          <a:xfrm>
            <a:off x="10331224" y="6495710"/>
            <a:ext cx="1787862" cy="369332"/>
          </a:xfrm>
          <a:prstGeom prst="rect">
            <a:avLst/>
          </a:prstGeom>
          <a:noFill/>
        </p:spPr>
        <p:txBody>
          <a:bodyPr wrap="none" rtlCol="0">
            <a:spAutoFit/>
          </a:bodyPr>
          <a:lstStyle/>
          <a:p>
            <a:r>
              <a:rPr lang="ro-RO" dirty="0" smtClean="0">
                <a:solidFill>
                  <a:schemeClr val="bg1"/>
                </a:solidFill>
              </a:rPr>
              <a:t>DGCTI &amp; DEPABD</a:t>
            </a:r>
            <a:endParaRPr lang="en-US" dirty="0">
              <a:solidFill>
                <a:schemeClr val="bg1"/>
              </a:solidFill>
            </a:endParaRPr>
          </a:p>
        </p:txBody>
      </p:sp>
    </p:spTree>
    <p:extLst>
      <p:ext uri="{BB962C8B-B14F-4D97-AF65-F5344CB8AC3E}">
        <p14:creationId xmlns:p14="http://schemas.microsoft.com/office/powerpoint/2010/main" val="867368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4406</TotalTime>
  <Words>1552</Words>
  <Application>Microsoft Office PowerPoint</Application>
  <PresentationFormat>Ecran lat</PresentationFormat>
  <Paragraphs>239</Paragraphs>
  <Slides>31</Slides>
  <Notes>31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31</vt:i4>
      </vt:variant>
    </vt:vector>
  </HeadingPairs>
  <TitlesOfParts>
    <vt:vector size="37" baseType="lpstr">
      <vt:lpstr>Arial</vt:lpstr>
      <vt:lpstr>Calibri</vt:lpstr>
      <vt:lpstr>Calibri Light</vt:lpstr>
      <vt:lpstr>Times New Roman</vt:lpstr>
      <vt:lpstr>Wingdings</vt:lpstr>
      <vt:lpstr>Office Theme</vt:lpstr>
      <vt:lpstr>     PROGRAMUL OPERAȚIONAL COMPETITIVITATE 2014 - 2020  “SISTEM INFORMATIC INTEGRAT PENTRU EMITEREA ACTELOR DE STARE CIVILĂ” – SIIEASC cod SMIS 2014+ 120025  COMPETITIVI ÎMPREUNĂ! PROIECT COFINANȚAT ÎN CADRUL PROGRAMULUI OPERAȚIONAL COMPETITIVITATE, COFINANȚAT DE UNIUNEA EUROPEANĂ, DIN FONDUL EUROPEAN DE DEZVOLTARE REGIONALĂ</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gacea_george</dc:creator>
  <cp:lastModifiedBy>Nicolae Vlad</cp:lastModifiedBy>
  <cp:revision>185</cp:revision>
  <dcterms:created xsi:type="dcterms:W3CDTF">2017-06-16T05:19:26Z</dcterms:created>
  <dcterms:modified xsi:type="dcterms:W3CDTF">2019-10-24T06:09:29Z</dcterms:modified>
</cp:coreProperties>
</file>